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0" r:id="rId2"/>
    <p:sldId id="329" r:id="rId3"/>
    <p:sldId id="332" r:id="rId4"/>
    <p:sldId id="328" r:id="rId5"/>
    <p:sldId id="271" r:id="rId6"/>
    <p:sldId id="270" r:id="rId7"/>
    <p:sldId id="268" r:id="rId8"/>
    <p:sldId id="269" r:id="rId9"/>
    <p:sldId id="335" r:id="rId10"/>
    <p:sldId id="278" r:id="rId11"/>
    <p:sldId id="266" r:id="rId12"/>
    <p:sldId id="274" r:id="rId13"/>
    <p:sldId id="276" r:id="rId14"/>
    <p:sldId id="275" r:id="rId15"/>
    <p:sldId id="277" r:id="rId16"/>
    <p:sldId id="272" r:id="rId17"/>
    <p:sldId id="273" r:id="rId18"/>
    <p:sldId id="260" r:id="rId19"/>
    <p:sldId id="261" r:id="rId20"/>
    <p:sldId id="334" r:id="rId21"/>
    <p:sldId id="265" r:id="rId22"/>
    <p:sldId id="264" r:id="rId23"/>
    <p:sldId id="263" r:id="rId24"/>
    <p:sldId id="262" r:id="rId25"/>
    <p:sldId id="333" r:id="rId26"/>
    <p:sldId id="267" r:id="rId27"/>
    <p:sldId id="256" r:id="rId28"/>
    <p:sldId id="257" r:id="rId29"/>
    <p:sldId id="258" r:id="rId30"/>
    <p:sldId id="259" r:id="rId31"/>
    <p:sldId id="336" r:id="rId32"/>
    <p:sldId id="327" r:id="rId33"/>
    <p:sldId id="318" r:id="rId34"/>
    <p:sldId id="317" r:id="rId35"/>
    <p:sldId id="316" r:id="rId36"/>
    <p:sldId id="315" r:id="rId37"/>
    <p:sldId id="311" r:id="rId38"/>
    <p:sldId id="312" r:id="rId39"/>
    <p:sldId id="313" r:id="rId40"/>
    <p:sldId id="314" r:id="rId41"/>
    <p:sldId id="337" r:id="rId42"/>
    <p:sldId id="326" r:id="rId43"/>
    <p:sldId id="324" r:id="rId44"/>
    <p:sldId id="325" r:id="rId45"/>
    <p:sldId id="322" r:id="rId46"/>
    <p:sldId id="323" r:id="rId47"/>
    <p:sldId id="338" r:id="rId48"/>
    <p:sldId id="321" r:id="rId49"/>
    <p:sldId id="319" r:id="rId50"/>
    <p:sldId id="320" r:id="rId51"/>
    <p:sldId id="339" r:id="rId52"/>
    <p:sldId id="306" r:id="rId53"/>
    <p:sldId id="307" r:id="rId54"/>
    <p:sldId id="308" r:id="rId55"/>
    <p:sldId id="310" r:id="rId56"/>
    <p:sldId id="309" r:id="rId57"/>
    <p:sldId id="340" r:id="rId58"/>
    <p:sldId id="305" r:id="rId59"/>
    <p:sldId id="299" r:id="rId60"/>
    <p:sldId id="298" r:id="rId61"/>
    <p:sldId id="296" r:id="rId62"/>
    <p:sldId id="297" r:id="rId63"/>
    <p:sldId id="341" r:id="rId64"/>
    <p:sldId id="304" r:id="rId65"/>
    <p:sldId id="303" r:id="rId66"/>
    <p:sldId id="302" r:id="rId67"/>
    <p:sldId id="300" r:id="rId68"/>
    <p:sldId id="301" r:id="rId69"/>
    <p:sldId id="342" r:id="rId70"/>
    <p:sldId id="289" r:id="rId71"/>
    <p:sldId id="291" r:id="rId72"/>
    <p:sldId id="293" r:id="rId73"/>
    <p:sldId id="295" r:id="rId74"/>
    <p:sldId id="294" r:id="rId75"/>
    <p:sldId id="290" r:id="rId76"/>
    <p:sldId id="292" r:id="rId77"/>
    <p:sldId id="343" r:id="rId78"/>
    <p:sldId id="279" r:id="rId79"/>
    <p:sldId id="280" r:id="rId80"/>
    <p:sldId id="281" r:id="rId81"/>
    <p:sldId id="283" r:id="rId82"/>
    <p:sldId id="282" r:id="rId83"/>
    <p:sldId id="344" r:id="rId84"/>
    <p:sldId id="284" r:id="rId85"/>
    <p:sldId id="285" r:id="rId86"/>
    <p:sldId id="286" r:id="rId87"/>
    <p:sldId id="288" r:id="rId88"/>
    <p:sldId id="287" r:id="rId89"/>
  </p:sldIdLst>
  <p:sldSz cx="5029200" cy="3886200"/>
  <p:notesSz cx="5029200" cy="3886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4B1D"/>
    <a:srgbClr val="F56723"/>
    <a:srgbClr val="A78D1D"/>
    <a:srgbClr val="F6CF23"/>
    <a:srgbClr val="C68720"/>
    <a:srgbClr val="376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8"/>
    <p:restoredTop sz="94649"/>
  </p:normalViewPr>
  <p:slideViewPr>
    <p:cSldViewPr>
      <p:cViewPr varScale="1">
        <p:scale>
          <a:sx n="374" d="100"/>
          <a:sy n="374" d="100"/>
        </p:scale>
        <p:origin x="216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6130" y="711358"/>
            <a:ext cx="4076939" cy="617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8FD09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54380" y="2176272"/>
            <a:ext cx="3520440" cy="97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1460" y="893826"/>
            <a:ext cx="2187702" cy="2564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590038" y="893826"/>
            <a:ext cx="2187702" cy="25648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6644" y="223267"/>
            <a:ext cx="4455911" cy="1187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5900" y="946639"/>
            <a:ext cx="4490720" cy="2320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5C5C5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09928" y="3614166"/>
            <a:ext cx="1609344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51460" y="3614166"/>
            <a:ext cx="1156716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621024" y="3614166"/>
            <a:ext cx="1156716" cy="194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einajin.github.io/end-user-xai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png"/><Relationship Id="rId21" Type="http://schemas.openxmlformats.org/officeDocument/2006/relationships/image" Target="../media/image68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jp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3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B331-8D91-2242-99C1-EAAEFB16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85241"/>
          </a:xfrm>
        </p:spPr>
        <p:txBody>
          <a:bodyPr/>
          <a:lstStyle/>
          <a:p>
            <a:r>
              <a:rPr lang="en-US" b="1" dirty="0"/>
              <a:t>12 End-User-Friendly Explanatory Forms</a:t>
            </a:r>
            <a:br>
              <a:rPr lang="en-US" dirty="0"/>
            </a:br>
            <a:br>
              <a:rPr lang="en-US" dirty="0"/>
            </a:br>
            <a:r>
              <a:rPr lang="en-US" sz="2600" b="1" dirty="0"/>
              <a:t>Prototype Design Template</a:t>
            </a:r>
            <a:br>
              <a:rPr lang="en-US" b="1" dirty="0"/>
            </a:br>
            <a:br>
              <a:rPr lang="en-US" b="1" dirty="0"/>
            </a:br>
            <a:r>
              <a:rPr lang="en-US" dirty="0"/>
              <a:t>based on </a:t>
            </a:r>
            <a:r>
              <a:rPr lang="en-US" i="1" dirty="0"/>
              <a:t>EUCA: End-User-Centered Explainable AI Framework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1066D-BD2E-6B49-A568-5F6B6204B6E3}"/>
              </a:ext>
            </a:extLst>
          </p:cNvPr>
          <p:cNvSpPr/>
          <p:nvPr/>
        </p:nvSpPr>
        <p:spPr>
          <a:xfrm>
            <a:off x="2057400" y="2628900"/>
            <a:ext cx="2971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Website: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http://weinajin.github.io/end-user-xai</a:t>
            </a: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Created by Weina Jin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(Email: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weinaj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sfu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dot ca)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47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409269"/>
            <a:ext cx="172593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10" dirty="0">
                <a:solidFill>
                  <a:srgbClr val="000000"/>
                </a:solidFill>
                <a:latin typeface="Arial"/>
                <a:cs typeface="Arial"/>
              </a:rPr>
              <a:t>AI’s</a:t>
            </a:r>
            <a:r>
              <a:rPr sz="185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50" b="1" spc="10" dirty="0">
                <a:solidFill>
                  <a:srgbClr val="000000"/>
                </a:solidFill>
                <a:latin typeface="Arial"/>
                <a:cs typeface="Arial"/>
              </a:rPr>
              <a:t>Decisions: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00" y="1516123"/>
            <a:ext cx="11264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Decision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1800" y="2213557"/>
            <a:ext cx="11264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Decision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4836" y="1257754"/>
            <a:ext cx="95376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i="1" spc="-5" dirty="0">
                <a:solidFill>
                  <a:srgbClr val="ABABAB"/>
                </a:solidFill>
                <a:latin typeface="Arial"/>
                <a:cs typeface="Arial"/>
              </a:rPr>
              <a:t>Confidence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14836" y="1533013"/>
            <a:ext cx="1659889" cy="245745"/>
            <a:chOff x="2414836" y="1533013"/>
            <a:chExt cx="1659889" cy="245745"/>
          </a:xfrm>
        </p:grpSpPr>
        <p:sp>
          <p:nvSpPr>
            <p:cNvPr id="7" name="object 7"/>
            <p:cNvSpPr/>
            <p:nvPr/>
          </p:nvSpPr>
          <p:spPr>
            <a:xfrm>
              <a:off x="2427536" y="1545713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2225" y="1564065"/>
              <a:ext cx="1524000" cy="184150"/>
            </a:xfrm>
            <a:custGeom>
              <a:avLst/>
              <a:gdLst/>
              <a:ahLst/>
              <a:cxnLst/>
              <a:rect l="l" t="t" r="r" b="b"/>
              <a:pathLst>
                <a:path w="1524000" h="184150">
                  <a:moveTo>
                    <a:pt x="1524000" y="0"/>
                  </a:moveTo>
                  <a:lnTo>
                    <a:pt x="0" y="0"/>
                  </a:lnTo>
                  <a:lnTo>
                    <a:pt x="0" y="183536"/>
                  </a:lnTo>
                  <a:lnTo>
                    <a:pt x="1524000" y="183536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59173" y="1551411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14836" y="2230447"/>
            <a:ext cx="1659889" cy="245745"/>
            <a:chOff x="2414836" y="2230447"/>
            <a:chExt cx="1659889" cy="245745"/>
          </a:xfrm>
        </p:grpSpPr>
        <p:sp>
          <p:nvSpPr>
            <p:cNvPr id="11" name="object 11"/>
            <p:cNvSpPr/>
            <p:nvPr/>
          </p:nvSpPr>
          <p:spPr>
            <a:xfrm>
              <a:off x="2427536" y="2243147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2225" y="2261501"/>
              <a:ext cx="1527810" cy="184150"/>
            </a:xfrm>
            <a:custGeom>
              <a:avLst/>
              <a:gdLst/>
              <a:ahLst/>
              <a:cxnLst/>
              <a:rect l="l" t="t" r="r" b="b"/>
              <a:pathLst>
                <a:path w="1527810" h="184150">
                  <a:moveTo>
                    <a:pt x="1527672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1527672" y="183535"/>
                  </a:lnTo>
                  <a:lnTo>
                    <a:pt x="1527672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59173" y="2248846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14836" y="3019650"/>
            <a:ext cx="1659889" cy="245745"/>
            <a:chOff x="2414836" y="3019650"/>
            <a:chExt cx="1659889" cy="245745"/>
          </a:xfrm>
        </p:grpSpPr>
        <p:sp>
          <p:nvSpPr>
            <p:cNvPr id="15" name="object 15"/>
            <p:cNvSpPr/>
            <p:nvPr/>
          </p:nvSpPr>
          <p:spPr>
            <a:xfrm>
              <a:off x="2427536" y="3032350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5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42225" y="3050703"/>
              <a:ext cx="826769" cy="184150"/>
            </a:xfrm>
            <a:custGeom>
              <a:avLst/>
              <a:gdLst/>
              <a:ahLst/>
              <a:cxnLst/>
              <a:rect l="l" t="t" r="r" b="b"/>
              <a:pathLst>
                <a:path w="826770" h="184150">
                  <a:moveTo>
                    <a:pt x="826264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826264" y="183535"/>
                  </a:lnTo>
                  <a:lnTo>
                    <a:pt x="82626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59173" y="3038049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55%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800" y="2984406"/>
            <a:ext cx="112649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Decision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538" y="263395"/>
            <a:ext cx="3763010" cy="8547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800" spc="20" dirty="0"/>
              <a:t>The </a:t>
            </a:r>
            <a:r>
              <a:rPr sz="1800" spc="15" dirty="0"/>
              <a:t>current decisions, </a:t>
            </a:r>
            <a:r>
              <a:rPr sz="1800" spc="20" dirty="0"/>
              <a:t>and </a:t>
            </a:r>
            <a:r>
              <a:rPr sz="1800" b="1" spc="10" dirty="0">
                <a:latin typeface="Arial"/>
                <a:cs typeface="Arial"/>
              </a:rPr>
              <a:t>their  </a:t>
            </a:r>
            <a:r>
              <a:rPr sz="1800" b="1" spc="15" dirty="0">
                <a:latin typeface="Arial"/>
                <a:cs typeface="Arial"/>
              </a:rPr>
              <a:t>percentage </a:t>
            </a:r>
            <a:r>
              <a:rPr sz="1800" b="1" spc="10" dirty="0">
                <a:latin typeface="Arial"/>
                <a:cs typeface="Arial"/>
              </a:rPr>
              <a:t>in </a:t>
            </a:r>
            <a:r>
              <a:rPr sz="1800" b="1" spc="15" dirty="0">
                <a:latin typeface="Arial"/>
                <a:cs typeface="Arial"/>
              </a:rPr>
              <a:t>the training dataset  </a:t>
            </a:r>
            <a:r>
              <a:rPr sz="1800" spc="20" dirty="0"/>
              <a:t>where </a:t>
            </a:r>
            <a:r>
              <a:rPr sz="1800" spc="15" dirty="0"/>
              <a:t>the AI learns</a:t>
            </a:r>
            <a:r>
              <a:rPr sz="1800" spc="-125" dirty="0"/>
              <a:t> </a:t>
            </a:r>
            <a:r>
              <a:rPr sz="1800" spc="15" dirty="0"/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7800" y="1984246"/>
            <a:ext cx="117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Arial"/>
                <a:cs typeface="Arial"/>
              </a:rPr>
              <a:t>Decision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800" y="2578326"/>
            <a:ext cx="117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Arial"/>
                <a:cs typeface="Arial"/>
              </a:rPr>
              <a:t>Decision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800" y="3153248"/>
            <a:ext cx="117411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spc="-5" dirty="0">
                <a:latin typeface="Arial"/>
                <a:cs typeface="Arial"/>
              </a:rPr>
              <a:t>Decision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6664" y="1651772"/>
            <a:ext cx="993775" cy="6388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500" i="1" dirty="0">
                <a:solidFill>
                  <a:srgbClr val="ABABAB"/>
                </a:solidFill>
                <a:latin typeface="Arial"/>
                <a:cs typeface="Arial"/>
              </a:rPr>
              <a:t>Confidence</a:t>
            </a:r>
            <a:endParaRPr sz="1500">
              <a:latin typeface="Arial"/>
              <a:cs typeface="Arial"/>
            </a:endParaRPr>
          </a:p>
          <a:p>
            <a:pPr marL="260985">
              <a:lnSpc>
                <a:spcPct val="100000"/>
              </a:lnSpc>
              <a:spcBef>
                <a:spcPts val="615"/>
              </a:spcBef>
            </a:pPr>
            <a:r>
              <a:rPr sz="1500" dirty="0">
                <a:latin typeface="Arial"/>
                <a:cs typeface="Arial"/>
              </a:rPr>
              <a:t>95%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6323" y="1728812"/>
            <a:ext cx="1004569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i="1" dirty="0">
                <a:solidFill>
                  <a:srgbClr val="ABABAB"/>
                </a:solidFill>
                <a:latin typeface="Arial"/>
                <a:cs typeface="Arial"/>
              </a:rPr>
              <a:t>Precentage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5381" y="2629524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95%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66138" y="3268995"/>
            <a:ext cx="57785" cy="191770"/>
          </a:xfrm>
          <a:custGeom>
            <a:avLst/>
            <a:gdLst/>
            <a:ahLst/>
            <a:cxnLst/>
            <a:rect l="l" t="t" r="r" b="b"/>
            <a:pathLst>
              <a:path w="57785" h="191770">
                <a:moveTo>
                  <a:pt x="57395" y="0"/>
                </a:moveTo>
                <a:lnTo>
                  <a:pt x="0" y="0"/>
                </a:lnTo>
                <a:lnTo>
                  <a:pt x="0" y="191640"/>
                </a:lnTo>
                <a:lnTo>
                  <a:pt x="57395" y="191640"/>
                </a:lnTo>
                <a:lnTo>
                  <a:pt x="57395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66138" y="2674909"/>
            <a:ext cx="650875" cy="191770"/>
          </a:xfrm>
          <a:custGeom>
            <a:avLst/>
            <a:gdLst/>
            <a:ahLst/>
            <a:cxnLst/>
            <a:rect l="l" t="t" r="r" b="b"/>
            <a:pathLst>
              <a:path w="650875" h="191769">
                <a:moveTo>
                  <a:pt x="650488" y="0"/>
                </a:moveTo>
                <a:lnTo>
                  <a:pt x="0" y="0"/>
                </a:lnTo>
                <a:lnTo>
                  <a:pt x="0" y="191640"/>
                </a:lnTo>
                <a:lnTo>
                  <a:pt x="650488" y="191640"/>
                </a:lnTo>
                <a:lnTo>
                  <a:pt x="65048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66138" y="2061658"/>
            <a:ext cx="497840" cy="191770"/>
          </a:xfrm>
          <a:custGeom>
            <a:avLst/>
            <a:gdLst/>
            <a:ahLst/>
            <a:cxnLst/>
            <a:rect l="l" t="t" r="r" b="b"/>
            <a:pathLst>
              <a:path w="497839" h="191769">
                <a:moveTo>
                  <a:pt x="497432" y="0"/>
                </a:moveTo>
                <a:lnTo>
                  <a:pt x="0" y="0"/>
                </a:lnTo>
                <a:lnTo>
                  <a:pt x="0" y="191640"/>
                </a:lnTo>
                <a:lnTo>
                  <a:pt x="497432" y="191640"/>
                </a:lnTo>
                <a:lnTo>
                  <a:pt x="497432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35381" y="3223610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55%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5039" y="3223610"/>
            <a:ext cx="46164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2.9%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5039" y="2629524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34%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5039" y="2016273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25%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80"/>
              </a:spcBef>
            </a:pPr>
            <a:r>
              <a:rPr spc="-45" dirty="0"/>
              <a:t>Your </a:t>
            </a:r>
            <a:r>
              <a:rPr spc="-5" dirty="0"/>
              <a:t>chance of getting diabetes  within the next year</a:t>
            </a:r>
            <a:r>
              <a:rPr spc="-15" dirty="0"/>
              <a:t> </a:t>
            </a:r>
            <a:r>
              <a:rPr spc="-5" dirty="0"/>
              <a:t>is: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4026" y="2018452"/>
            <a:ext cx="1094105" cy="588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00" b="1" spc="-10" dirty="0">
                <a:latin typeface="Arial"/>
                <a:cs typeface="Arial"/>
              </a:rPr>
              <a:t>80</a:t>
            </a:r>
            <a:r>
              <a:rPr sz="3700" b="1" spc="-95" dirty="0">
                <a:latin typeface="Arial"/>
                <a:cs typeface="Arial"/>
              </a:rPr>
              <a:t> </a:t>
            </a:r>
            <a:r>
              <a:rPr sz="3700" b="1" spc="-10" dirty="0">
                <a:latin typeface="Arial"/>
                <a:cs typeface="Arial"/>
              </a:rPr>
              <a:t>%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0" y="507470"/>
            <a:ext cx="4197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Predicted price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of your own</a:t>
            </a:r>
            <a:r>
              <a:rPr sz="2000" b="1" spc="-2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1284" y="1813982"/>
            <a:ext cx="21158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dirty="0">
                <a:latin typeface="Arial"/>
                <a:cs typeface="Arial"/>
              </a:rPr>
              <a:t>$</a:t>
            </a:r>
            <a:r>
              <a:rPr sz="3700" b="1" spc="-90" dirty="0">
                <a:latin typeface="Arial"/>
                <a:cs typeface="Arial"/>
              </a:rPr>
              <a:t> </a:t>
            </a:r>
            <a:r>
              <a:rPr sz="3700" b="1" spc="-5" dirty="0">
                <a:latin typeface="Arial"/>
                <a:cs typeface="Arial"/>
              </a:rPr>
              <a:t>650,000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805" y="343598"/>
            <a:ext cx="3849370" cy="61722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275"/>
              </a:spcBef>
            </a:pPr>
            <a:r>
              <a:rPr sz="2000" b="1" spc="-45" dirty="0">
                <a:solidFill>
                  <a:srgbClr val="8FD091"/>
                </a:solidFill>
                <a:latin typeface="Arial"/>
                <a:cs typeface="Arial"/>
              </a:rPr>
              <a:t>Your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chance </a:t>
            </a:r>
            <a:r>
              <a:rPr sz="2000" b="1" spc="-10" dirty="0">
                <a:solidFill>
                  <a:srgbClr val="8FD091"/>
                </a:solidFill>
                <a:latin typeface="Arial"/>
                <a:cs typeface="Arial"/>
              </a:rPr>
              <a:t>of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getting diabetes  </a:t>
            </a:r>
            <a:r>
              <a:rPr sz="2000" b="1" spc="-10" dirty="0">
                <a:solidFill>
                  <a:srgbClr val="8FD091"/>
                </a:solidFill>
                <a:latin typeface="Arial"/>
                <a:cs typeface="Arial"/>
              </a:rPr>
              <a:t>within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the next year</a:t>
            </a:r>
            <a:r>
              <a:rPr sz="2000" b="1" spc="-1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is: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4512" y="976736"/>
            <a:ext cx="2769870" cy="107823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745490">
              <a:lnSpc>
                <a:spcPct val="100000"/>
              </a:lnSpc>
              <a:spcBef>
                <a:spcPts val="944"/>
              </a:spcBef>
            </a:pPr>
            <a:r>
              <a:rPr sz="3650" b="1" spc="15" dirty="0">
                <a:solidFill>
                  <a:srgbClr val="000000"/>
                </a:solidFill>
                <a:latin typeface="Arial"/>
                <a:cs typeface="Arial"/>
              </a:rPr>
              <a:t>80</a:t>
            </a:r>
            <a:r>
              <a:rPr sz="3650" b="1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50" b="1" spc="25" dirty="0">
                <a:solidFill>
                  <a:srgbClr val="000000"/>
                </a:solidFill>
                <a:latin typeface="Arial"/>
                <a:cs typeface="Arial"/>
              </a:rPr>
              <a:t>%</a:t>
            </a:r>
            <a:endParaRPr sz="3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50" spc="-5" dirty="0"/>
              <a:t>with a certainty of</a:t>
            </a:r>
            <a:r>
              <a:rPr sz="2150" spc="-45" dirty="0"/>
              <a:t> </a:t>
            </a:r>
            <a:r>
              <a:rPr sz="2150" spc="-5" dirty="0"/>
              <a:t>90%</a:t>
            </a:r>
            <a:endParaRPr sz="2150"/>
          </a:p>
        </p:txBody>
      </p:sp>
      <p:sp>
        <p:nvSpPr>
          <p:cNvPr id="4" name="object 4"/>
          <p:cNvSpPr txBox="1"/>
          <p:nvPr/>
        </p:nvSpPr>
        <p:spPr>
          <a:xfrm>
            <a:off x="1274512" y="2302781"/>
            <a:ext cx="2769870" cy="107823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944"/>
              </a:spcBef>
            </a:pPr>
            <a:r>
              <a:rPr sz="3650" b="1" spc="15" dirty="0">
                <a:latin typeface="Arial"/>
                <a:cs typeface="Arial"/>
              </a:rPr>
              <a:t>75 ~</a:t>
            </a:r>
            <a:r>
              <a:rPr sz="3650" b="1" spc="-35" dirty="0">
                <a:latin typeface="Arial"/>
                <a:cs typeface="Arial"/>
              </a:rPr>
              <a:t> </a:t>
            </a:r>
            <a:r>
              <a:rPr sz="3650" b="1" spc="20" dirty="0">
                <a:latin typeface="Arial"/>
                <a:cs typeface="Arial"/>
              </a:rPr>
              <a:t>85%</a:t>
            </a:r>
            <a:endParaRPr sz="3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with a certainty of</a:t>
            </a:r>
            <a:r>
              <a:rPr sz="215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95%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7500" y="376804"/>
            <a:ext cx="425767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b="1" spc="15" dirty="0">
                <a:solidFill>
                  <a:srgbClr val="8FD091"/>
                </a:solidFill>
                <a:latin typeface="Arial"/>
                <a:cs typeface="Arial"/>
              </a:rPr>
              <a:t>Predicted </a:t>
            </a:r>
            <a:r>
              <a:rPr sz="2000" b="1" spc="10" dirty="0">
                <a:solidFill>
                  <a:srgbClr val="8FD091"/>
                </a:solidFill>
                <a:latin typeface="Arial"/>
                <a:cs typeface="Arial"/>
              </a:rPr>
              <a:t>price of </a:t>
            </a:r>
            <a:r>
              <a:rPr sz="2000" b="1" spc="15" dirty="0">
                <a:solidFill>
                  <a:srgbClr val="8FD091"/>
                </a:solidFill>
                <a:latin typeface="Arial"/>
                <a:cs typeface="Arial"/>
              </a:rPr>
              <a:t>your own</a:t>
            </a:r>
            <a:r>
              <a:rPr sz="2000" b="1" spc="-7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3122" y="890921"/>
            <a:ext cx="2591435" cy="116586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R="39370" algn="ctr">
              <a:lnSpc>
                <a:spcPct val="100000"/>
              </a:lnSpc>
              <a:spcBef>
                <a:spcPts val="1265"/>
              </a:spcBef>
            </a:pPr>
            <a:r>
              <a:rPr sz="3750" b="1" dirty="0">
                <a:solidFill>
                  <a:srgbClr val="000000"/>
                </a:solidFill>
                <a:latin typeface="Arial"/>
                <a:cs typeface="Arial"/>
              </a:rPr>
              <a:t>$</a:t>
            </a:r>
            <a:r>
              <a:rPr sz="3750" b="1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750" b="1" spc="-5" dirty="0">
                <a:solidFill>
                  <a:srgbClr val="000000"/>
                </a:solidFill>
                <a:latin typeface="Arial"/>
                <a:cs typeface="Arial"/>
              </a:rPr>
              <a:t>650,000</a:t>
            </a:r>
            <a:endParaRPr sz="37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2150" spc="15" dirty="0"/>
              <a:t>with certainty of</a:t>
            </a:r>
            <a:r>
              <a:rPr sz="2150" spc="-80" dirty="0"/>
              <a:t> </a:t>
            </a:r>
            <a:r>
              <a:rPr sz="2150" spc="25" dirty="0"/>
              <a:t>90%</a:t>
            </a:r>
            <a:endParaRPr sz="2150"/>
          </a:p>
        </p:txBody>
      </p:sp>
      <p:sp>
        <p:nvSpPr>
          <p:cNvPr id="4" name="object 4"/>
          <p:cNvSpPr txBox="1"/>
          <p:nvPr/>
        </p:nvSpPr>
        <p:spPr>
          <a:xfrm>
            <a:off x="655769" y="2285433"/>
            <a:ext cx="3484879" cy="116586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3750" b="1" dirty="0">
                <a:latin typeface="Arial"/>
                <a:cs typeface="Arial"/>
              </a:rPr>
              <a:t>$ 638 ~</a:t>
            </a:r>
            <a:r>
              <a:rPr sz="3750" b="1" spc="-85" dirty="0">
                <a:latin typeface="Arial"/>
                <a:cs typeface="Arial"/>
              </a:rPr>
              <a:t> </a:t>
            </a:r>
            <a:r>
              <a:rPr sz="3750" b="1" dirty="0">
                <a:latin typeface="Arial"/>
                <a:cs typeface="Arial"/>
              </a:rPr>
              <a:t>662,000</a:t>
            </a:r>
            <a:endParaRPr sz="3750">
              <a:latin typeface="Arial"/>
              <a:cs typeface="Arial"/>
            </a:endParaRPr>
          </a:p>
          <a:p>
            <a:pPr marL="140970" algn="ctr">
              <a:lnSpc>
                <a:spcPct val="100000"/>
              </a:lnSpc>
              <a:spcBef>
                <a:spcPts val="720"/>
              </a:spcBef>
            </a:pPr>
            <a:r>
              <a:rPr sz="2150" spc="15" dirty="0">
                <a:solidFill>
                  <a:srgbClr val="5C5C5C"/>
                </a:solidFill>
                <a:latin typeface="Arial"/>
                <a:cs typeface="Arial"/>
              </a:rPr>
              <a:t>with certainty of</a:t>
            </a:r>
            <a:r>
              <a:rPr sz="215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25" dirty="0">
                <a:solidFill>
                  <a:srgbClr val="5C5C5C"/>
                </a:solidFill>
                <a:latin typeface="Arial"/>
                <a:cs typeface="Arial"/>
              </a:rPr>
              <a:t>95%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8813" rIns="0" bIns="0" rtlCol="0">
            <a:spAutoFit/>
          </a:bodyPr>
          <a:lstStyle/>
          <a:p>
            <a:pPr marL="93980" marR="5080">
              <a:lnSpc>
                <a:spcPts val="2270"/>
              </a:lnSpc>
              <a:spcBef>
                <a:spcPts val="285"/>
              </a:spcBef>
            </a:pP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The image 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you </a:t>
            </a: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uploaded</a:t>
            </a:r>
            <a:r>
              <a:rPr sz="2000" b="1" spc="-4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is  recognized</a:t>
            </a:r>
            <a:r>
              <a:rPr sz="200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8FD091"/>
                </a:solidFill>
                <a:latin typeface="Arial"/>
                <a:cs typeface="Arial"/>
              </a:rPr>
              <a:t>as: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589381"/>
            <a:ext cx="168275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latin typeface="Arial"/>
                <a:cs typeface="Arial"/>
              </a:rPr>
              <a:t>Indigo</a:t>
            </a:r>
            <a:r>
              <a:rPr sz="1850" b="1" spc="-70" dirty="0">
                <a:latin typeface="Arial"/>
                <a:cs typeface="Arial"/>
              </a:rPr>
              <a:t> </a:t>
            </a:r>
            <a:r>
              <a:rPr sz="1850" b="1" spc="-5" dirty="0">
                <a:latin typeface="Arial"/>
                <a:cs typeface="Arial"/>
              </a:rPr>
              <a:t>Bunting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2197300"/>
            <a:ext cx="16846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latin typeface="Arial"/>
                <a:cs typeface="Arial"/>
              </a:rPr>
              <a:t>Blue</a:t>
            </a:r>
            <a:r>
              <a:rPr sz="1850" b="1" spc="-8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Grosbeak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7669" y="1315893"/>
            <a:ext cx="90741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i="1" spc="-5" dirty="0">
                <a:solidFill>
                  <a:srgbClr val="ABABAB"/>
                </a:solidFill>
                <a:latin typeface="Arial"/>
                <a:cs typeface="Arial"/>
              </a:rPr>
              <a:t>Likelihood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87669" y="1608418"/>
            <a:ext cx="1772285" cy="260985"/>
            <a:chOff x="2487669" y="1608418"/>
            <a:chExt cx="1772285" cy="260985"/>
          </a:xfrm>
        </p:grpSpPr>
        <p:sp>
          <p:nvSpPr>
            <p:cNvPr id="7" name="object 7"/>
            <p:cNvSpPr/>
            <p:nvPr/>
          </p:nvSpPr>
          <p:spPr>
            <a:xfrm>
              <a:off x="2500369" y="1621118"/>
              <a:ext cx="1746885" cy="235585"/>
            </a:xfrm>
            <a:custGeom>
              <a:avLst/>
              <a:gdLst/>
              <a:ahLst/>
              <a:cxnLst/>
              <a:rect l="l" t="t" r="r" b="b"/>
              <a:pathLst>
                <a:path w="1746885" h="235585">
                  <a:moveTo>
                    <a:pt x="0" y="0"/>
                  </a:moveTo>
                  <a:lnTo>
                    <a:pt x="1746517" y="0"/>
                  </a:lnTo>
                  <a:lnTo>
                    <a:pt x="1746517" y="235323"/>
                  </a:lnTo>
                  <a:lnTo>
                    <a:pt x="0" y="235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6068" y="1640728"/>
              <a:ext cx="1628775" cy="196215"/>
            </a:xfrm>
            <a:custGeom>
              <a:avLst/>
              <a:gdLst/>
              <a:ahLst/>
              <a:cxnLst/>
              <a:rect l="l" t="t" r="r" b="b"/>
              <a:pathLst>
                <a:path w="1628775" h="196214">
                  <a:moveTo>
                    <a:pt x="1628774" y="0"/>
                  </a:moveTo>
                  <a:lnTo>
                    <a:pt x="0" y="0"/>
                  </a:lnTo>
                  <a:lnTo>
                    <a:pt x="0" y="196103"/>
                  </a:lnTo>
                  <a:lnTo>
                    <a:pt x="1628774" y="196103"/>
                  </a:lnTo>
                  <a:lnTo>
                    <a:pt x="162877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351930" y="1629658"/>
            <a:ext cx="417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Arial"/>
                <a:cs typeface="Arial"/>
              </a:rPr>
              <a:t>95%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87669" y="2216336"/>
            <a:ext cx="1772285" cy="260985"/>
            <a:chOff x="2487669" y="2216336"/>
            <a:chExt cx="1772285" cy="260985"/>
          </a:xfrm>
        </p:grpSpPr>
        <p:sp>
          <p:nvSpPr>
            <p:cNvPr id="11" name="object 11"/>
            <p:cNvSpPr/>
            <p:nvPr/>
          </p:nvSpPr>
          <p:spPr>
            <a:xfrm>
              <a:off x="2500369" y="2229036"/>
              <a:ext cx="1746885" cy="235585"/>
            </a:xfrm>
            <a:custGeom>
              <a:avLst/>
              <a:gdLst/>
              <a:ahLst/>
              <a:cxnLst/>
              <a:rect l="l" t="t" r="r" b="b"/>
              <a:pathLst>
                <a:path w="1746885" h="235585">
                  <a:moveTo>
                    <a:pt x="0" y="0"/>
                  </a:moveTo>
                  <a:lnTo>
                    <a:pt x="1746517" y="0"/>
                  </a:lnTo>
                  <a:lnTo>
                    <a:pt x="1746517" y="235323"/>
                  </a:lnTo>
                  <a:lnTo>
                    <a:pt x="0" y="235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6068" y="2248646"/>
              <a:ext cx="1374140" cy="196215"/>
            </a:xfrm>
            <a:custGeom>
              <a:avLst/>
              <a:gdLst/>
              <a:ahLst/>
              <a:cxnLst/>
              <a:rect l="l" t="t" r="r" b="b"/>
              <a:pathLst>
                <a:path w="1374139" h="196214">
                  <a:moveTo>
                    <a:pt x="1373666" y="0"/>
                  </a:moveTo>
                  <a:lnTo>
                    <a:pt x="0" y="0"/>
                  </a:lnTo>
                  <a:lnTo>
                    <a:pt x="0" y="196103"/>
                  </a:lnTo>
                  <a:lnTo>
                    <a:pt x="1373666" y="196103"/>
                  </a:lnTo>
                  <a:lnTo>
                    <a:pt x="1373666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51930" y="2237576"/>
            <a:ext cx="417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Arial"/>
                <a:cs typeface="Arial"/>
              </a:rPr>
              <a:t>70%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87669" y="2824255"/>
            <a:ext cx="1772285" cy="260985"/>
            <a:chOff x="2487669" y="2824255"/>
            <a:chExt cx="1772285" cy="260985"/>
          </a:xfrm>
        </p:grpSpPr>
        <p:sp>
          <p:nvSpPr>
            <p:cNvPr id="15" name="object 15"/>
            <p:cNvSpPr/>
            <p:nvPr/>
          </p:nvSpPr>
          <p:spPr>
            <a:xfrm>
              <a:off x="2500369" y="2836955"/>
              <a:ext cx="1746885" cy="235585"/>
            </a:xfrm>
            <a:custGeom>
              <a:avLst/>
              <a:gdLst/>
              <a:ahLst/>
              <a:cxnLst/>
              <a:rect l="l" t="t" r="r" b="b"/>
              <a:pathLst>
                <a:path w="1746885" h="235585">
                  <a:moveTo>
                    <a:pt x="0" y="0"/>
                  </a:moveTo>
                  <a:lnTo>
                    <a:pt x="1746517" y="0"/>
                  </a:lnTo>
                  <a:lnTo>
                    <a:pt x="1746517" y="235323"/>
                  </a:lnTo>
                  <a:lnTo>
                    <a:pt x="0" y="23532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16068" y="2856566"/>
              <a:ext cx="883285" cy="196215"/>
            </a:xfrm>
            <a:custGeom>
              <a:avLst/>
              <a:gdLst/>
              <a:ahLst/>
              <a:cxnLst/>
              <a:rect l="l" t="t" r="r" b="b"/>
              <a:pathLst>
                <a:path w="883285" h="196214">
                  <a:moveTo>
                    <a:pt x="883071" y="0"/>
                  </a:moveTo>
                  <a:lnTo>
                    <a:pt x="0" y="0"/>
                  </a:lnTo>
                  <a:lnTo>
                    <a:pt x="0" y="196102"/>
                  </a:lnTo>
                  <a:lnTo>
                    <a:pt x="883071" y="196102"/>
                  </a:lnTo>
                  <a:lnTo>
                    <a:pt x="883071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51930" y="2845496"/>
            <a:ext cx="41783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0" dirty="0">
                <a:latin typeface="Arial"/>
                <a:cs typeface="Arial"/>
              </a:rPr>
              <a:t>55%</a:t>
            </a:r>
            <a:endParaRPr sz="1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00" y="2785609"/>
            <a:ext cx="1644014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5" dirty="0">
                <a:latin typeface="Arial"/>
                <a:cs typeface="Arial"/>
              </a:rPr>
              <a:t>Lazuli</a:t>
            </a:r>
            <a:r>
              <a:rPr sz="1850" b="1" spc="-60" dirty="0">
                <a:latin typeface="Arial"/>
                <a:cs typeface="Arial"/>
              </a:rPr>
              <a:t> </a:t>
            </a:r>
            <a:r>
              <a:rPr sz="1850" b="1" spc="-5" dirty="0">
                <a:latin typeface="Arial"/>
                <a:cs typeface="Arial"/>
              </a:rPr>
              <a:t>Bunting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7751" rIns="0" bIns="0" rtlCol="0">
            <a:spAutoFit/>
          </a:bodyPr>
          <a:lstStyle/>
          <a:p>
            <a:pPr marL="106680" marR="5080">
              <a:lnSpc>
                <a:spcPts val="2160"/>
              </a:lnSpc>
              <a:spcBef>
                <a:spcPts val="250"/>
              </a:spcBef>
            </a:pPr>
            <a:r>
              <a:rPr sz="1850" b="1" spc="5" dirty="0">
                <a:solidFill>
                  <a:srgbClr val="000000"/>
                </a:solidFill>
                <a:latin typeface="Arial"/>
                <a:cs typeface="Arial"/>
              </a:rPr>
              <a:t>Driving </a:t>
            </a:r>
            <a:r>
              <a:rPr sz="1850" b="1" spc="10" dirty="0">
                <a:solidFill>
                  <a:srgbClr val="000000"/>
                </a:solidFill>
                <a:latin typeface="Arial"/>
                <a:cs typeface="Arial"/>
              </a:rPr>
              <a:t>decisions </a:t>
            </a:r>
            <a:r>
              <a:rPr sz="1850" spc="10" dirty="0">
                <a:solidFill>
                  <a:srgbClr val="000000"/>
                </a:solidFill>
              </a:rPr>
              <a:t>under the current  </a:t>
            </a:r>
            <a:r>
              <a:rPr sz="1850" dirty="0">
                <a:solidFill>
                  <a:srgbClr val="000000"/>
                </a:solidFill>
              </a:rPr>
              <a:t>traffic: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516123"/>
            <a:ext cx="143192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20" dirty="0">
                <a:latin typeface="Arial"/>
                <a:cs typeface="Arial"/>
              </a:rPr>
              <a:t>Keep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10" dirty="0">
                <a:latin typeface="Arial"/>
                <a:cs typeface="Arial"/>
              </a:rPr>
              <a:t>straight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2213557"/>
            <a:ext cx="1518285" cy="5511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14"/>
              </a:spcBef>
            </a:pPr>
            <a:r>
              <a:rPr sz="1700" b="1" spc="20" dirty="0">
                <a:latin typeface="Arial"/>
                <a:cs typeface="Arial"/>
              </a:rPr>
              <a:t>Keep </a:t>
            </a:r>
            <a:r>
              <a:rPr sz="1700" b="1" spc="15" dirty="0">
                <a:latin typeface="Arial"/>
                <a:cs typeface="Arial"/>
              </a:rPr>
              <a:t>speed</a:t>
            </a:r>
            <a:r>
              <a:rPr sz="1700" b="1" spc="-85" dirty="0">
                <a:latin typeface="Arial"/>
                <a:cs typeface="Arial"/>
              </a:rPr>
              <a:t> </a:t>
            </a:r>
            <a:r>
              <a:rPr sz="1700" b="1" spc="10" dirty="0">
                <a:latin typeface="Arial"/>
                <a:cs typeface="Arial"/>
              </a:rPr>
              <a:t>at  </a:t>
            </a:r>
            <a:r>
              <a:rPr sz="1700" b="1" spc="15" dirty="0">
                <a:latin typeface="Arial"/>
                <a:cs typeface="Arial"/>
              </a:rPr>
              <a:t>50</a:t>
            </a:r>
            <a:r>
              <a:rPr sz="1700" b="1" spc="-5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km/h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4036" y="1257754"/>
            <a:ext cx="95376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i="1" spc="-5" dirty="0">
                <a:solidFill>
                  <a:srgbClr val="ABABAB"/>
                </a:solidFill>
                <a:latin typeface="Arial"/>
                <a:cs typeface="Arial"/>
              </a:rPr>
              <a:t>Confidence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64036" y="1533013"/>
            <a:ext cx="1659889" cy="245745"/>
            <a:chOff x="2364036" y="1533013"/>
            <a:chExt cx="1659889" cy="245745"/>
          </a:xfrm>
        </p:grpSpPr>
        <p:sp>
          <p:nvSpPr>
            <p:cNvPr id="7" name="object 7"/>
            <p:cNvSpPr/>
            <p:nvPr/>
          </p:nvSpPr>
          <p:spPr>
            <a:xfrm>
              <a:off x="2376736" y="1545713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1425" y="1564065"/>
              <a:ext cx="1524000" cy="184150"/>
            </a:xfrm>
            <a:custGeom>
              <a:avLst/>
              <a:gdLst/>
              <a:ahLst/>
              <a:cxnLst/>
              <a:rect l="l" t="t" r="r" b="b"/>
              <a:pathLst>
                <a:path w="1524000" h="184150">
                  <a:moveTo>
                    <a:pt x="1524000" y="0"/>
                  </a:moveTo>
                  <a:lnTo>
                    <a:pt x="0" y="0"/>
                  </a:lnTo>
                  <a:lnTo>
                    <a:pt x="0" y="183536"/>
                  </a:lnTo>
                  <a:lnTo>
                    <a:pt x="1524000" y="183536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108373" y="1551411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364036" y="2230447"/>
            <a:ext cx="1659889" cy="245745"/>
            <a:chOff x="2364036" y="2230447"/>
            <a:chExt cx="1659889" cy="245745"/>
          </a:xfrm>
        </p:grpSpPr>
        <p:sp>
          <p:nvSpPr>
            <p:cNvPr id="11" name="object 11"/>
            <p:cNvSpPr/>
            <p:nvPr/>
          </p:nvSpPr>
          <p:spPr>
            <a:xfrm>
              <a:off x="2376736" y="2243147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4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91425" y="2261501"/>
              <a:ext cx="1527810" cy="184150"/>
            </a:xfrm>
            <a:custGeom>
              <a:avLst/>
              <a:gdLst/>
              <a:ahLst/>
              <a:cxnLst/>
              <a:rect l="l" t="t" r="r" b="b"/>
              <a:pathLst>
                <a:path w="1527810" h="184150">
                  <a:moveTo>
                    <a:pt x="1527672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1527672" y="183535"/>
                  </a:lnTo>
                  <a:lnTo>
                    <a:pt x="1527672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108373" y="2248846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95%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64036" y="3019650"/>
            <a:ext cx="1659889" cy="245745"/>
            <a:chOff x="2364036" y="3019650"/>
            <a:chExt cx="1659889" cy="245745"/>
          </a:xfrm>
        </p:grpSpPr>
        <p:sp>
          <p:nvSpPr>
            <p:cNvPr id="15" name="object 15"/>
            <p:cNvSpPr/>
            <p:nvPr/>
          </p:nvSpPr>
          <p:spPr>
            <a:xfrm>
              <a:off x="2376736" y="3032350"/>
              <a:ext cx="1634489" cy="220345"/>
            </a:xfrm>
            <a:custGeom>
              <a:avLst/>
              <a:gdLst/>
              <a:ahLst/>
              <a:cxnLst/>
              <a:rect l="l" t="t" r="r" b="b"/>
              <a:pathLst>
                <a:path w="1634489" h="220345">
                  <a:moveTo>
                    <a:pt x="0" y="0"/>
                  </a:moveTo>
                  <a:lnTo>
                    <a:pt x="1634168" y="0"/>
                  </a:lnTo>
                  <a:lnTo>
                    <a:pt x="1634168" y="220242"/>
                  </a:lnTo>
                  <a:lnTo>
                    <a:pt x="0" y="22024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91425" y="3050703"/>
              <a:ext cx="826769" cy="184150"/>
            </a:xfrm>
            <a:custGeom>
              <a:avLst/>
              <a:gdLst/>
              <a:ahLst/>
              <a:cxnLst/>
              <a:rect l="l" t="t" r="r" b="b"/>
              <a:pathLst>
                <a:path w="826769" h="184150">
                  <a:moveTo>
                    <a:pt x="826264" y="0"/>
                  </a:moveTo>
                  <a:lnTo>
                    <a:pt x="0" y="0"/>
                  </a:lnTo>
                  <a:lnTo>
                    <a:pt x="0" y="183535"/>
                  </a:lnTo>
                  <a:lnTo>
                    <a:pt x="826264" y="183535"/>
                  </a:lnTo>
                  <a:lnTo>
                    <a:pt x="82626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108373" y="3038049"/>
            <a:ext cx="39306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latin typeface="Arial"/>
                <a:cs typeface="Arial"/>
              </a:rPr>
              <a:t>55%</a:t>
            </a:r>
            <a:endParaRPr sz="1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000" y="2984406"/>
            <a:ext cx="1920875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b="1" spc="10" dirty="0">
                <a:latin typeface="Arial"/>
                <a:cs typeface="Arial"/>
              </a:rPr>
              <a:t>Right lane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15" dirty="0">
                <a:latin typeface="Arial"/>
                <a:cs typeface="Arial"/>
              </a:rPr>
              <a:t>change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54"/>
              </a:spcBef>
            </a:pPr>
            <a:r>
              <a:rPr sz="1950" spc="5" dirty="0"/>
              <a:t>The </a:t>
            </a:r>
            <a:r>
              <a:rPr sz="1950" dirty="0"/>
              <a:t>three </a:t>
            </a:r>
            <a:r>
              <a:rPr sz="1950" spc="5" dirty="0"/>
              <a:t>most </a:t>
            </a:r>
            <a:r>
              <a:rPr sz="1950" dirty="0"/>
              <a:t>likely </a:t>
            </a:r>
            <a:r>
              <a:rPr sz="1950" spc="5" dirty="0"/>
              <a:t>bird according</a:t>
            </a:r>
            <a:r>
              <a:rPr sz="1950" spc="-40" dirty="0"/>
              <a:t> </a:t>
            </a:r>
            <a:r>
              <a:rPr sz="1950" dirty="0"/>
              <a:t>to  </a:t>
            </a:r>
            <a:r>
              <a:rPr sz="1950" spc="5" dirty="0"/>
              <a:t>your uploaded image, and </a:t>
            </a:r>
            <a:r>
              <a:rPr sz="1950" b="1" dirty="0">
                <a:latin typeface="Arial"/>
                <a:cs typeface="Arial"/>
              </a:rPr>
              <a:t>their  </a:t>
            </a:r>
            <a:r>
              <a:rPr sz="1950" b="1" spc="5" dirty="0">
                <a:latin typeface="Arial"/>
                <a:cs typeface="Arial"/>
              </a:rPr>
              <a:t>percentage </a:t>
            </a:r>
            <a:r>
              <a:rPr sz="1950" b="1" dirty="0">
                <a:latin typeface="Arial"/>
                <a:cs typeface="Arial"/>
              </a:rPr>
              <a:t>in the training </a:t>
            </a:r>
            <a:r>
              <a:rPr sz="1950" b="1" spc="5" dirty="0">
                <a:latin typeface="Arial"/>
                <a:cs typeface="Arial"/>
              </a:rPr>
              <a:t>dataset  </a:t>
            </a:r>
            <a:r>
              <a:rPr sz="1950" spc="5" dirty="0"/>
              <a:t>where </a:t>
            </a:r>
            <a:r>
              <a:rPr sz="1950" dirty="0"/>
              <a:t>the </a:t>
            </a:r>
            <a:r>
              <a:rPr sz="1950" spc="5" dirty="0"/>
              <a:t>AI learns</a:t>
            </a:r>
            <a:r>
              <a:rPr sz="1950" spc="-130" dirty="0"/>
              <a:t> </a:t>
            </a:r>
            <a:r>
              <a:rPr sz="1950" spc="5" dirty="0"/>
              <a:t>from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603" y="2061061"/>
            <a:ext cx="175387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0" dirty="0">
                <a:latin typeface="Arial"/>
                <a:cs typeface="Arial"/>
              </a:rPr>
              <a:t>Indigo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Bunting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603" y="2695225"/>
            <a:ext cx="1755775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0" dirty="0">
                <a:latin typeface="Arial"/>
                <a:cs typeface="Arial"/>
              </a:rPr>
              <a:t>Blue</a:t>
            </a:r>
            <a:r>
              <a:rPr sz="1900" b="1" spc="-60" dirty="0">
                <a:latin typeface="Arial"/>
                <a:cs typeface="Arial"/>
              </a:rPr>
              <a:t> </a:t>
            </a:r>
            <a:r>
              <a:rPr sz="1900" b="1" spc="15" dirty="0">
                <a:latin typeface="Arial"/>
                <a:cs typeface="Arial"/>
              </a:rPr>
              <a:t>Grosbeak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5077" y="1790100"/>
            <a:ext cx="9455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solidFill>
                  <a:srgbClr val="ABABAB"/>
                </a:solidFill>
                <a:latin typeface="Arial"/>
                <a:cs typeface="Arial"/>
              </a:rPr>
              <a:t>Likelihood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1264" y="1790100"/>
            <a:ext cx="106997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i="1" dirty="0">
                <a:solidFill>
                  <a:srgbClr val="ABABAB"/>
                </a:solidFill>
                <a:latin typeface="Arial"/>
                <a:cs typeface="Arial"/>
              </a:rPr>
              <a:t>Precentage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0946" y="2117411"/>
            <a:ext cx="434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95%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0946" y="2751574"/>
            <a:ext cx="434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70%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0191" y="3432574"/>
            <a:ext cx="388620" cy="205104"/>
          </a:xfrm>
          <a:custGeom>
            <a:avLst/>
            <a:gdLst/>
            <a:ahLst/>
            <a:cxnLst/>
            <a:rect l="l" t="t" r="r" b="b"/>
            <a:pathLst>
              <a:path w="388620" h="205104">
                <a:moveTo>
                  <a:pt x="388578" y="0"/>
                </a:moveTo>
                <a:lnTo>
                  <a:pt x="0" y="0"/>
                </a:lnTo>
                <a:lnTo>
                  <a:pt x="0" y="204568"/>
                </a:lnTo>
                <a:lnTo>
                  <a:pt x="388578" y="204568"/>
                </a:lnTo>
                <a:lnTo>
                  <a:pt x="38857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0191" y="2798410"/>
            <a:ext cx="286385" cy="205104"/>
          </a:xfrm>
          <a:custGeom>
            <a:avLst/>
            <a:gdLst/>
            <a:ahLst/>
            <a:cxnLst/>
            <a:rect l="l" t="t" r="r" b="b"/>
            <a:pathLst>
              <a:path w="286385" h="205105">
                <a:moveTo>
                  <a:pt x="286321" y="0"/>
                </a:moveTo>
                <a:lnTo>
                  <a:pt x="0" y="0"/>
                </a:lnTo>
                <a:lnTo>
                  <a:pt x="0" y="204568"/>
                </a:lnTo>
                <a:lnTo>
                  <a:pt x="286321" y="204568"/>
                </a:lnTo>
                <a:lnTo>
                  <a:pt x="286321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20191" y="2143790"/>
            <a:ext cx="429895" cy="205104"/>
          </a:xfrm>
          <a:custGeom>
            <a:avLst/>
            <a:gdLst/>
            <a:ahLst/>
            <a:cxnLst/>
            <a:rect l="l" t="t" r="r" b="b"/>
            <a:pathLst>
              <a:path w="429895" h="205105">
                <a:moveTo>
                  <a:pt x="429480" y="0"/>
                </a:moveTo>
                <a:lnTo>
                  <a:pt x="0" y="0"/>
                </a:lnTo>
                <a:lnTo>
                  <a:pt x="0" y="204569"/>
                </a:lnTo>
                <a:lnTo>
                  <a:pt x="429480" y="204569"/>
                </a:lnTo>
                <a:lnTo>
                  <a:pt x="429480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70946" y="3385738"/>
            <a:ext cx="434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5" dirty="0">
                <a:latin typeface="Arial"/>
                <a:cs typeface="Arial"/>
              </a:rPr>
              <a:t>55%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57134" y="3385738"/>
            <a:ext cx="490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1.3%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7134" y="2751574"/>
            <a:ext cx="490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1.2%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57134" y="2096954"/>
            <a:ext cx="49085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>
                <a:latin typeface="Arial"/>
                <a:cs typeface="Arial"/>
              </a:rPr>
              <a:t>1.5%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7603" y="3308931"/>
            <a:ext cx="1713230" cy="320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00" b="1" spc="10" dirty="0">
                <a:latin typeface="Arial"/>
                <a:cs typeface="Arial"/>
              </a:rPr>
              <a:t>Lazuli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b="1" spc="10" dirty="0">
                <a:latin typeface="Arial"/>
                <a:cs typeface="Arial"/>
              </a:rPr>
              <a:t>Bunting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738" y="263395"/>
            <a:ext cx="4101465" cy="8547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sz="1800" spc="20" dirty="0"/>
              <a:t>The </a:t>
            </a:r>
            <a:r>
              <a:rPr sz="1800" spc="15" dirty="0"/>
              <a:t>current driving decisions, </a:t>
            </a:r>
            <a:r>
              <a:rPr sz="1800" spc="20" dirty="0"/>
              <a:t>and</a:t>
            </a:r>
            <a:r>
              <a:rPr sz="1800" spc="-45" dirty="0"/>
              <a:t> </a:t>
            </a:r>
            <a:r>
              <a:rPr sz="1800" b="1" spc="10" dirty="0">
                <a:latin typeface="Arial"/>
                <a:cs typeface="Arial"/>
              </a:rPr>
              <a:t>their  </a:t>
            </a:r>
            <a:r>
              <a:rPr sz="1800" b="1" spc="15" dirty="0">
                <a:latin typeface="Arial"/>
                <a:cs typeface="Arial"/>
              </a:rPr>
              <a:t>percentage </a:t>
            </a:r>
            <a:r>
              <a:rPr sz="1800" b="1" spc="10" dirty="0">
                <a:latin typeface="Arial"/>
                <a:cs typeface="Arial"/>
              </a:rPr>
              <a:t>in </a:t>
            </a:r>
            <a:r>
              <a:rPr sz="1800" b="1" spc="15" dirty="0">
                <a:latin typeface="Arial"/>
                <a:cs typeface="Arial"/>
              </a:rPr>
              <a:t>the training dataset  </a:t>
            </a:r>
            <a:r>
              <a:rPr sz="1800" spc="20" dirty="0"/>
              <a:t>where </a:t>
            </a:r>
            <a:r>
              <a:rPr sz="1800" spc="15" dirty="0"/>
              <a:t>the self-driving car learns</a:t>
            </a:r>
            <a:r>
              <a:rPr sz="1800" spc="-45" dirty="0"/>
              <a:t> </a:t>
            </a:r>
            <a:r>
              <a:rPr sz="1800" spc="15" dirty="0"/>
              <a:t>from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" y="1984246"/>
            <a:ext cx="149288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Arial"/>
                <a:cs typeface="Arial"/>
              </a:rPr>
              <a:t>Keep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straight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34950" y="2612780"/>
          <a:ext cx="3867150" cy="855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8115">
                <a:tc>
                  <a:txBody>
                    <a:bodyPr/>
                    <a:lstStyle/>
                    <a:p>
                      <a:pPr marL="31750">
                        <a:lnSpc>
                          <a:spcPts val="1995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Keep current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speed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95%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34%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984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2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Right lane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change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58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ts val="172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55%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ts val="1720"/>
                        </a:lnSpc>
                        <a:spcBef>
                          <a:spcPts val="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2.9%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262864" y="1728812"/>
            <a:ext cx="211391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2045" algn="l"/>
              </a:tabLst>
            </a:pPr>
            <a:r>
              <a:rPr sz="1500" i="1" dirty="0">
                <a:solidFill>
                  <a:srgbClr val="ABABAB"/>
                </a:solidFill>
                <a:latin typeface="Arial"/>
                <a:cs typeface="Arial"/>
              </a:rPr>
              <a:t>Confidence	Precentage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1581" y="2035437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95%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42338" y="3268995"/>
            <a:ext cx="57785" cy="191770"/>
          </a:xfrm>
          <a:custGeom>
            <a:avLst/>
            <a:gdLst/>
            <a:ahLst/>
            <a:cxnLst/>
            <a:rect l="l" t="t" r="r" b="b"/>
            <a:pathLst>
              <a:path w="57785" h="191770">
                <a:moveTo>
                  <a:pt x="57395" y="0"/>
                </a:moveTo>
                <a:lnTo>
                  <a:pt x="0" y="0"/>
                </a:lnTo>
                <a:lnTo>
                  <a:pt x="0" y="191640"/>
                </a:lnTo>
                <a:lnTo>
                  <a:pt x="57395" y="191640"/>
                </a:lnTo>
                <a:lnTo>
                  <a:pt x="57395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2338" y="2674909"/>
            <a:ext cx="650875" cy="191770"/>
          </a:xfrm>
          <a:custGeom>
            <a:avLst/>
            <a:gdLst/>
            <a:ahLst/>
            <a:cxnLst/>
            <a:rect l="l" t="t" r="r" b="b"/>
            <a:pathLst>
              <a:path w="650875" h="191769">
                <a:moveTo>
                  <a:pt x="650488" y="0"/>
                </a:moveTo>
                <a:lnTo>
                  <a:pt x="0" y="0"/>
                </a:lnTo>
                <a:lnTo>
                  <a:pt x="0" y="191640"/>
                </a:lnTo>
                <a:lnTo>
                  <a:pt x="650488" y="191640"/>
                </a:lnTo>
                <a:lnTo>
                  <a:pt x="65048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42338" y="2061658"/>
            <a:ext cx="497840" cy="191770"/>
          </a:xfrm>
          <a:custGeom>
            <a:avLst/>
            <a:gdLst/>
            <a:ahLst/>
            <a:cxnLst/>
            <a:rect l="l" t="t" r="r" b="b"/>
            <a:pathLst>
              <a:path w="497839" h="191769">
                <a:moveTo>
                  <a:pt x="497432" y="0"/>
                </a:moveTo>
                <a:lnTo>
                  <a:pt x="0" y="0"/>
                </a:lnTo>
                <a:lnTo>
                  <a:pt x="0" y="191640"/>
                </a:lnTo>
                <a:lnTo>
                  <a:pt x="497432" y="191640"/>
                </a:lnTo>
                <a:lnTo>
                  <a:pt x="497432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21239" y="2016273"/>
            <a:ext cx="40894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dirty="0">
                <a:latin typeface="Arial"/>
                <a:cs typeface="Arial"/>
              </a:rPr>
              <a:t>25%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2DC7C3-0FAB-EA4D-ADE9-FE22EB6DB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5" y="-3324"/>
            <a:ext cx="467458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3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Supplementary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1.1 Input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1.4 Performance</a:t>
            </a:r>
            <a:endParaRPr lang="en-US" sz="2400" dirty="0">
              <a:solidFill>
                <a:srgbClr val="376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8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7859" y="662708"/>
            <a:ext cx="3722370" cy="2689860"/>
            <a:chOff x="867859" y="662708"/>
            <a:chExt cx="3722370" cy="2689860"/>
          </a:xfrm>
        </p:grpSpPr>
        <p:sp>
          <p:nvSpPr>
            <p:cNvPr id="3" name="object 3"/>
            <p:cNvSpPr/>
            <p:nvPr/>
          </p:nvSpPr>
          <p:spPr>
            <a:xfrm>
              <a:off x="874208" y="3345872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57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4209" y="662708"/>
              <a:ext cx="0" cy="2667000"/>
            </a:xfrm>
            <a:custGeom>
              <a:avLst/>
              <a:gdLst/>
              <a:ahLst/>
              <a:cxnLst/>
              <a:rect l="l" t="t" r="r" b="b"/>
              <a:pathLst>
                <a:path h="2667000">
                  <a:moveTo>
                    <a:pt x="0" y="2667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890" y="1302894"/>
              <a:ext cx="3419475" cy="1803400"/>
            </a:xfrm>
            <a:custGeom>
              <a:avLst/>
              <a:gdLst/>
              <a:ahLst/>
              <a:cxnLst/>
              <a:rect l="l" t="t" r="r" b="b"/>
              <a:pathLst>
                <a:path w="3419475" h="1803400">
                  <a:moveTo>
                    <a:pt x="0" y="1654978"/>
                  </a:moveTo>
                  <a:lnTo>
                    <a:pt x="22802" y="1532733"/>
                  </a:lnTo>
                  <a:lnTo>
                    <a:pt x="80938" y="1241622"/>
                  </a:lnTo>
                  <a:lnTo>
                    <a:pt x="158999" y="895085"/>
                  </a:lnTo>
                  <a:lnTo>
                    <a:pt x="241574" y="606559"/>
                  </a:lnTo>
                  <a:lnTo>
                    <a:pt x="269302" y="530416"/>
                  </a:lnTo>
                  <a:lnTo>
                    <a:pt x="295823" y="459868"/>
                  </a:lnTo>
                  <a:lnTo>
                    <a:pt x="321316" y="394808"/>
                  </a:lnTo>
                  <a:lnTo>
                    <a:pt x="345957" y="335131"/>
                  </a:lnTo>
                  <a:lnTo>
                    <a:pt x="369924" y="280728"/>
                  </a:lnTo>
                  <a:lnTo>
                    <a:pt x="393395" y="231495"/>
                  </a:lnTo>
                  <a:lnTo>
                    <a:pt x="416546" y="187324"/>
                  </a:lnTo>
                  <a:lnTo>
                    <a:pt x="439555" y="148108"/>
                  </a:lnTo>
                  <a:lnTo>
                    <a:pt x="462600" y="113742"/>
                  </a:lnTo>
                  <a:lnTo>
                    <a:pt x="509505" y="59130"/>
                  </a:lnTo>
                  <a:lnTo>
                    <a:pt x="558681" y="22636"/>
                  </a:lnTo>
                  <a:lnTo>
                    <a:pt x="611545" y="3406"/>
                  </a:lnTo>
                  <a:lnTo>
                    <a:pt x="639804" y="0"/>
                  </a:lnTo>
                  <a:lnTo>
                    <a:pt x="669517" y="589"/>
                  </a:lnTo>
                  <a:lnTo>
                    <a:pt x="734016" y="13331"/>
                  </a:lnTo>
                  <a:lnTo>
                    <a:pt x="788297" y="31883"/>
                  </a:lnTo>
                  <a:lnTo>
                    <a:pt x="835227" y="59346"/>
                  </a:lnTo>
                  <a:lnTo>
                    <a:pt x="875771" y="95137"/>
                  </a:lnTo>
                  <a:lnTo>
                    <a:pt x="910898" y="138670"/>
                  </a:lnTo>
                  <a:lnTo>
                    <a:pt x="941575" y="189360"/>
                  </a:lnTo>
                  <a:lnTo>
                    <a:pt x="968769" y="246622"/>
                  </a:lnTo>
                  <a:lnTo>
                    <a:pt x="993449" y="309872"/>
                  </a:lnTo>
                  <a:lnTo>
                    <a:pt x="1016581" y="378523"/>
                  </a:lnTo>
                  <a:lnTo>
                    <a:pt x="1039133" y="451992"/>
                  </a:lnTo>
                  <a:lnTo>
                    <a:pt x="1050494" y="490350"/>
                  </a:lnTo>
                  <a:lnTo>
                    <a:pt x="1062073" y="529692"/>
                  </a:lnTo>
                  <a:lnTo>
                    <a:pt x="1073990" y="569947"/>
                  </a:lnTo>
                  <a:lnTo>
                    <a:pt x="1086367" y="611040"/>
                  </a:lnTo>
                  <a:lnTo>
                    <a:pt x="1099325" y="652899"/>
                  </a:lnTo>
                  <a:lnTo>
                    <a:pt x="1112985" y="695450"/>
                  </a:lnTo>
                  <a:lnTo>
                    <a:pt x="1127467" y="738620"/>
                  </a:lnTo>
                  <a:lnTo>
                    <a:pt x="1142892" y="782337"/>
                  </a:lnTo>
                  <a:lnTo>
                    <a:pt x="1159382" y="826526"/>
                  </a:lnTo>
                  <a:lnTo>
                    <a:pt x="1177057" y="871116"/>
                  </a:lnTo>
                  <a:lnTo>
                    <a:pt x="1196038" y="916032"/>
                  </a:lnTo>
                  <a:lnTo>
                    <a:pt x="1216447" y="961202"/>
                  </a:lnTo>
                  <a:lnTo>
                    <a:pt x="1238404" y="1006552"/>
                  </a:lnTo>
                  <a:lnTo>
                    <a:pt x="1262029" y="1052009"/>
                  </a:lnTo>
                  <a:lnTo>
                    <a:pt x="1287445" y="1097501"/>
                  </a:lnTo>
                  <a:lnTo>
                    <a:pt x="1314772" y="1142954"/>
                  </a:lnTo>
                  <a:lnTo>
                    <a:pt x="1344131" y="1188295"/>
                  </a:lnTo>
                  <a:lnTo>
                    <a:pt x="1375642" y="1233451"/>
                  </a:lnTo>
                  <a:lnTo>
                    <a:pt x="1409427" y="1278348"/>
                  </a:lnTo>
                  <a:lnTo>
                    <a:pt x="1445607" y="1322914"/>
                  </a:lnTo>
                  <a:lnTo>
                    <a:pt x="1484303" y="1367076"/>
                  </a:lnTo>
                  <a:lnTo>
                    <a:pt x="1525635" y="1410760"/>
                  </a:lnTo>
                  <a:lnTo>
                    <a:pt x="1569725" y="1453893"/>
                  </a:lnTo>
                  <a:lnTo>
                    <a:pt x="1616693" y="1496402"/>
                  </a:lnTo>
                  <a:lnTo>
                    <a:pt x="1664549" y="1540727"/>
                  </a:lnTo>
                  <a:lnTo>
                    <a:pt x="1713989" y="1580228"/>
                  </a:lnTo>
                  <a:lnTo>
                    <a:pt x="1764657" y="1615191"/>
                  </a:lnTo>
                  <a:lnTo>
                    <a:pt x="1816200" y="1645907"/>
                  </a:lnTo>
                  <a:lnTo>
                    <a:pt x="1868261" y="1672663"/>
                  </a:lnTo>
                  <a:lnTo>
                    <a:pt x="1920487" y="1695748"/>
                  </a:lnTo>
                  <a:lnTo>
                    <a:pt x="1972523" y="1715451"/>
                  </a:lnTo>
                  <a:lnTo>
                    <a:pt x="2024012" y="1732059"/>
                  </a:lnTo>
                  <a:lnTo>
                    <a:pt x="2074602" y="1745861"/>
                  </a:lnTo>
                  <a:lnTo>
                    <a:pt x="2123937" y="1757146"/>
                  </a:lnTo>
                  <a:lnTo>
                    <a:pt x="2171661" y="1766201"/>
                  </a:lnTo>
                  <a:lnTo>
                    <a:pt x="2217421" y="1773317"/>
                  </a:lnTo>
                  <a:lnTo>
                    <a:pt x="2260861" y="1778780"/>
                  </a:lnTo>
                  <a:lnTo>
                    <a:pt x="2301626" y="1782879"/>
                  </a:lnTo>
                  <a:lnTo>
                    <a:pt x="2373714" y="1788141"/>
                  </a:lnTo>
                  <a:lnTo>
                    <a:pt x="2404326" y="1789880"/>
                  </a:lnTo>
                  <a:lnTo>
                    <a:pt x="2430845" y="1791409"/>
                  </a:lnTo>
                  <a:lnTo>
                    <a:pt x="2452914" y="1793016"/>
                  </a:lnTo>
                  <a:lnTo>
                    <a:pt x="2715935" y="1802915"/>
                  </a:lnTo>
                  <a:lnTo>
                    <a:pt x="3035651" y="1801815"/>
                  </a:lnTo>
                  <a:lnTo>
                    <a:pt x="3305574" y="1796316"/>
                  </a:lnTo>
                  <a:lnTo>
                    <a:pt x="3419213" y="179301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42417" y="1529417"/>
              <a:ext cx="0" cy="1818005"/>
            </a:xfrm>
            <a:custGeom>
              <a:avLst/>
              <a:gdLst/>
              <a:ahLst/>
              <a:cxnLst/>
              <a:rect l="l" t="t" r="r" b="b"/>
              <a:pathLst>
                <a:path h="1818004">
                  <a:moveTo>
                    <a:pt x="0" y="0"/>
                  </a:moveTo>
                  <a:lnTo>
                    <a:pt x="0" y="1817613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27486" y="3391038"/>
            <a:ext cx="13455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7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1833" y="219212"/>
            <a:ext cx="302895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Distribution of </a:t>
            </a:r>
            <a:r>
              <a:rPr sz="1750" b="1" spc="1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750" b="1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0335" y="684708"/>
            <a:ext cx="278130" cy="1584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60"/>
              </a:lnSpc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7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0285" y="3402558"/>
            <a:ext cx="2212975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5" dirty="0">
                <a:solidFill>
                  <a:srgbClr val="8FD091"/>
                </a:solidFill>
                <a:latin typeface="Arial"/>
                <a:cs typeface="Arial"/>
              </a:rPr>
              <a:t>estimated price of your</a:t>
            </a:r>
            <a:r>
              <a:rPr sz="1300" spc="-8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5689" y="576171"/>
            <a:ext cx="3800475" cy="2760345"/>
            <a:chOff x="775689" y="576171"/>
            <a:chExt cx="3800475" cy="2760345"/>
          </a:xfrm>
        </p:grpSpPr>
        <p:sp>
          <p:nvSpPr>
            <p:cNvPr id="3" name="object 3"/>
            <p:cNvSpPr/>
            <p:nvPr/>
          </p:nvSpPr>
          <p:spPr>
            <a:xfrm>
              <a:off x="782823" y="3320315"/>
              <a:ext cx="3793490" cy="0"/>
            </a:xfrm>
            <a:custGeom>
              <a:avLst/>
              <a:gdLst/>
              <a:ahLst/>
              <a:cxnLst/>
              <a:rect l="l" t="t" r="r" b="b"/>
              <a:pathLst>
                <a:path w="3793490">
                  <a:moveTo>
                    <a:pt x="0" y="0"/>
                  </a:moveTo>
                  <a:lnTo>
                    <a:pt x="379291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2823" y="576171"/>
              <a:ext cx="0" cy="2727960"/>
            </a:xfrm>
            <a:custGeom>
              <a:avLst/>
              <a:gdLst/>
              <a:ahLst/>
              <a:cxnLst/>
              <a:rect l="l" t="t" r="r" b="b"/>
              <a:pathLst>
                <a:path h="2727960">
                  <a:moveTo>
                    <a:pt x="0" y="272761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2039" y="1230905"/>
              <a:ext cx="3765550" cy="2099310"/>
            </a:xfrm>
            <a:custGeom>
              <a:avLst/>
              <a:gdLst/>
              <a:ahLst/>
              <a:cxnLst/>
              <a:rect l="l" t="t" r="r" b="b"/>
              <a:pathLst>
                <a:path w="3765550" h="2099310">
                  <a:moveTo>
                    <a:pt x="0" y="2099203"/>
                  </a:moveTo>
                  <a:lnTo>
                    <a:pt x="66248" y="1910646"/>
                  </a:lnTo>
                  <a:lnTo>
                    <a:pt x="220129" y="1473147"/>
                  </a:lnTo>
                  <a:lnTo>
                    <a:pt x="394348" y="978961"/>
                  </a:lnTo>
                  <a:lnTo>
                    <a:pt x="521607" y="620345"/>
                  </a:lnTo>
                  <a:lnTo>
                    <a:pt x="549908" y="542471"/>
                  </a:lnTo>
                  <a:lnTo>
                    <a:pt x="576979" y="470319"/>
                  </a:lnTo>
                  <a:lnTo>
                    <a:pt x="603000" y="403781"/>
                  </a:lnTo>
                  <a:lnTo>
                    <a:pt x="628151" y="342747"/>
                  </a:lnTo>
                  <a:lnTo>
                    <a:pt x="652615" y="287109"/>
                  </a:lnTo>
                  <a:lnTo>
                    <a:pt x="676571" y="236756"/>
                  </a:lnTo>
                  <a:lnTo>
                    <a:pt x="700202" y="191581"/>
                  </a:lnTo>
                  <a:lnTo>
                    <a:pt x="723688" y="151474"/>
                  </a:lnTo>
                  <a:lnTo>
                    <a:pt x="747210" y="116327"/>
                  </a:lnTo>
                  <a:lnTo>
                    <a:pt x="770949" y="86030"/>
                  </a:lnTo>
                  <a:lnTo>
                    <a:pt x="819803" y="39551"/>
                  </a:lnTo>
                  <a:lnTo>
                    <a:pt x="871699" y="11165"/>
                  </a:lnTo>
                  <a:lnTo>
                    <a:pt x="928083" y="0"/>
                  </a:lnTo>
                  <a:lnTo>
                    <a:pt x="958412" y="602"/>
                  </a:lnTo>
                  <a:lnTo>
                    <a:pt x="1024246" y="13634"/>
                  </a:lnTo>
                  <a:lnTo>
                    <a:pt x="1078453" y="32060"/>
                  </a:lnTo>
                  <a:lnTo>
                    <a:pt x="1125478" y="59195"/>
                  </a:lnTo>
                  <a:lnTo>
                    <a:pt x="1166241" y="94481"/>
                  </a:lnTo>
                  <a:lnTo>
                    <a:pt x="1201664" y="137362"/>
                  </a:lnTo>
                  <a:lnTo>
                    <a:pt x="1232665" y="187279"/>
                  </a:lnTo>
                  <a:lnTo>
                    <a:pt x="1260166" y="243674"/>
                  </a:lnTo>
                  <a:lnTo>
                    <a:pt x="1285086" y="305992"/>
                  </a:lnTo>
                  <a:lnTo>
                    <a:pt x="1308345" y="373673"/>
                  </a:lnTo>
                  <a:lnTo>
                    <a:pt x="1330865" y="446160"/>
                  </a:lnTo>
                  <a:lnTo>
                    <a:pt x="1342135" y="484031"/>
                  </a:lnTo>
                  <a:lnTo>
                    <a:pt x="1353565" y="522896"/>
                  </a:lnTo>
                  <a:lnTo>
                    <a:pt x="1365270" y="562683"/>
                  </a:lnTo>
                  <a:lnTo>
                    <a:pt x="1377366" y="603323"/>
                  </a:lnTo>
                  <a:lnTo>
                    <a:pt x="1389966" y="644746"/>
                  </a:lnTo>
                  <a:lnTo>
                    <a:pt x="1403187" y="686884"/>
                  </a:lnTo>
                  <a:lnTo>
                    <a:pt x="1417143" y="729665"/>
                  </a:lnTo>
                  <a:lnTo>
                    <a:pt x="1431949" y="773021"/>
                  </a:lnTo>
                  <a:lnTo>
                    <a:pt x="1447720" y="816881"/>
                  </a:lnTo>
                  <a:lnTo>
                    <a:pt x="1464572" y="861176"/>
                  </a:lnTo>
                  <a:lnTo>
                    <a:pt x="1482619" y="905837"/>
                  </a:lnTo>
                  <a:lnTo>
                    <a:pt x="1501976" y="950793"/>
                  </a:lnTo>
                  <a:lnTo>
                    <a:pt x="1522759" y="995975"/>
                  </a:lnTo>
                  <a:lnTo>
                    <a:pt x="1545082" y="1041313"/>
                  </a:lnTo>
                  <a:lnTo>
                    <a:pt x="1569061" y="1086738"/>
                  </a:lnTo>
                  <a:lnTo>
                    <a:pt x="1594810" y="1132180"/>
                  </a:lnTo>
                  <a:lnTo>
                    <a:pt x="1622445" y="1177568"/>
                  </a:lnTo>
                  <a:lnTo>
                    <a:pt x="1652080" y="1222835"/>
                  </a:lnTo>
                  <a:lnTo>
                    <a:pt x="1683831" y="1267908"/>
                  </a:lnTo>
                  <a:lnTo>
                    <a:pt x="1717812" y="1312720"/>
                  </a:lnTo>
                  <a:lnTo>
                    <a:pt x="1754139" y="1357201"/>
                  </a:lnTo>
                  <a:lnTo>
                    <a:pt x="1792927" y="1401279"/>
                  </a:lnTo>
                  <a:lnTo>
                    <a:pt x="1834290" y="1444887"/>
                  </a:lnTo>
                  <a:lnTo>
                    <a:pt x="1878344" y="1487954"/>
                  </a:lnTo>
                  <a:lnTo>
                    <a:pt x="1925204" y="1530411"/>
                  </a:lnTo>
                  <a:lnTo>
                    <a:pt x="1974051" y="1575744"/>
                  </a:lnTo>
                  <a:lnTo>
                    <a:pt x="2024514" y="1616142"/>
                  </a:lnTo>
                  <a:lnTo>
                    <a:pt x="2076232" y="1651900"/>
                  </a:lnTo>
                  <a:lnTo>
                    <a:pt x="2128842" y="1683314"/>
                  </a:lnTo>
                  <a:lnTo>
                    <a:pt x="2181982" y="1710679"/>
                  </a:lnTo>
                  <a:lnTo>
                    <a:pt x="2235289" y="1734288"/>
                  </a:lnTo>
                  <a:lnTo>
                    <a:pt x="2288402" y="1754438"/>
                  </a:lnTo>
                  <a:lnTo>
                    <a:pt x="2340959" y="1771424"/>
                  </a:lnTo>
                  <a:lnTo>
                    <a:pt x="2392596" y="1785540"/>
                  </a:lnTo>
                  <a:lnTo>
                    <a:pt x="2442952" y="1797081"/>
                  </a:lnTo>
                  <a:lnTo>
                    <a:pt x="2491665" y="1806342"/>
                  </a:lnTo>
                  <a:lnTo>
                    <a:pt x="2538372" y="1813619"/>
                  </a:lnTo>
                  <a:lnTo>
                    <a:pt x="2582712" y="1819207"/>
                  </a:lnTo>
                  <a:lnTo>
                    <a:pt x="2624322" y="1823399"/>
                  </a:lnTo>
                  <a:lnTo>
                    <a:pt x="2662839" y="1826492"/>
                  </a:lnTo>
                  <a:lnTo>
                    <a:pt x="2729149" y="1830559"/>
                  </a:lnTo>
                  <a:lnTo>
                    <a:pt x="2756216" y="1832123"/>
                  </a:lnTo>
                  <a:lnTo>
                    <a:pt x="2778743" y="1833767"/>
                  </a:lnTo>
                  <a:lnTo>
                    <a:pt x="3047211" y="1843891"/>
                  </a:lnTo>
                  <a:lnTo>
                    <a:pt x="3373549" y="1842766"/>
                  </a:lnTo>
                  <a:lnTo>
                    <a:pt x="3649062" y="1837141"/>
                  </a:lnTo>
                  <a:lnTo>
                    <a:pt x="3765054" y="1833767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9093" y="1269515"/>
              <a:ext cx="180056" cy="236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93503" y="1224555"/>
              <a:ext cx="230094" cy="1742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25239" y="1718554"/>
              <a:ext cx="2421890" cy="1355725"/>
            </a:xfrm>
            <a:custGeom>
              <a:avLst/>
              <a:gdLst/>
              <a:ahLst/>
              <a:cxnLst/>
              <a:rect l="l" t="t" r="r" b="b"/>
              <a:pathLst>
                <a:path w="2421890" h="1355725">
                  <a:moveTo>
                    <a:pt x="0" y="0"/>
                  </a:moveTo>
                  <a:lnTo>
                    <a:pt x="10366" y="35246"/>
                  </a:lnTo>
                  <a:lnTo>
                    <a:pt x="20735" y="70494"/>
                  </a:lnTo>
                </a:path>
                <a:path w="2421890" h="1355725">
                  <a:moveTo>
                    <a:pt x="1319647" y="1338843"/>
                  </a:moveTo>
                  <a:lnTo>
                    <a:pt x="1354703" y="1341131"/>
                  </a:lnTo>
                  <a:lnTo>
                    <a:pt x="1385949" y="1342909"/>
                  </a:lnTo>
                  <a:lnTo>
                    <a:pt x="1413002" y="1344472"/>
                  </a:lnTo>
                </a:path>
                <a:path w="2421890" h="1355725">
                  <a:moveTo>
                    <a:pt x="2030361" y="1355116"/>
                  </a:moveTo>
                  <a:lnTo>
                    <a:pt x="2305862" y="1349492"/>
                  </a:lnTo>
                  <a:lnTo>
                    <a:pt x="2421847" y="1346117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0825" y="1256661"/>
              <a:ext cx="322580" cy="2037080"/>
            </a:xfrm>
            <a:custGeom>
              <a:avLst/>
              <a:gdLst/>
              <a:ahLst/>
              <a:cxnLst/>
              <a:rect l="l" t="t" r="r" b="b"/>
              <a:pathLst>
                <a:path w="322580" h="2037079">
                  <a:moveTo>
                    <a:pt x="322447" y="0"/>
                  </a:moveTo>
                  <a:lnTo>
                    <a:pt x="276301" y="34718"/>
                  </a:lnTo>
                  <a:lnTo>
                    <a:pt x="228424" y="90571"/>
                  </a:lnTo>
                  <a:lnTo>
                    <a:pt x="204902" y="125719"/>
                  </a:lnTo>
                  <a:lnTo>
                    <a:pt x="181416" y="165825"/>
                  </a:lnTo>
                  <a:lnTo>
                    <a:pt x="157786" y="211000"/>
                  </a:lnTo>
                  <a:lnTo>
                    <a:pt x="133829" y="261353"/>
                  </a:lnTo>
                  <a:lnTo>
                    <a:pt x="109365" y="316992"/>
                  </a:lnTo>
                  <a:lnTo>
                    <a:pt x="84214" y="378026"/>
                  </a:lnTo>
                  <a:lnTo>
                    <a:pt x="58194" y="444564"/>
                  </a:lnTo>
                  <a:lnTo>
                    <a:pt x="31123" y="516715"/>
                  </a:lnTo>
                  <a:lnTo>
                    <a:pt x="0" y="602542"/>
                  </a:lnTo>
                  <a:lnTo>
                    <a:pt x="0" y="2036872"/>
                  </a:lnTo>
                  <a:lnTo>
                    <a:pt x="322447" y="2014140"/>
                  </a:lnTo>
                  <a:lnTo>
                    <a:pt x="322447" y="0"/>
                  </a:lnTo>
                  <a:close/>
                </a:path>
              </a:pathLst>
            </a:custGeom>
            <a:solidFill>
              <a:srgbClr val="7FC97F">
                <a:alpha val="21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4870" y="1462577"/>
              <a:ext cx="0" cy="1859280"/>
            </a:xfrm>
            <a:custGeom>
              <a:avLst/>
              <a:gdLst/>
              <a:ahLst/>
              <a:cxnLst/>
              <a:rect l="l" t="t" r="r" b="b"/>
              <a:pathLst>
                <a:path h="1859279">
                  <a:moveTo>
                    <a:pt x="0" y="0"/>
                  </a:moveTo>
                  <a:lnTo>
                    <a:pt x="0" y="1858922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3129" y="1102341"/>
              <a:ext cx="0" cy="683895"/>
            </a:xfrm>
            <a:custGeom>
              <a:avLst/>
              <a:gdLst/>
              <a:ahLst/>
              <a:cxnLst/>
              <a:rect l="l" t="t" r="r" b="b"/>
              <a:pathLst>
                <a:path h="683894">
                  <a:moveTo>
                    <a:pt x="0" y="0"/>
                  </a:moveTo>
                  <a:lnTo>
                    <a:pt x="0" y="683602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6611" y="1102342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0"/>
                  </a:moveTo>
                  <a:lnTo>
                    <a:pt x="0" y="161157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4870" y="931705"/>
              <a:ext cx="0" cy="161290"/>
            </a:xfrm>
            <a:custGeom>
              <a:avLst/>
              <a:gdLst/>
              <a:ahLst/>
              <a:cxnLst/>
              <a:rect l="l" t="t" r="r" b="b"/>
              <a:pathLst>
                <a:path h="161290">
                  <a:moveTo>
                    <a:pt x="0" y="0"/>
                  </a:moveTo>
                  <a:lnTo>
                    <a:pt x="0" y="161157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3130" y="1102342"/>
              <a:ext cx="303530" cy="0"/>
            </a:xfrm>
            <a:custGeom>
              <a:avLst/>
              <a:gdLst/>
              <a:ahLst/>
              <a:cxnLst/>
              <a:rect l="l" t="t" r="r" b="b"/>
              <a:pathLst>
                <a:path w="303530">
                  <a:moveTo>
                    <a:pt x="30348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4871" y="912745"/>
              <a:ext cx="626745" cy="0"/>
            </a:xfrm>
            <a:custGeom>
              <a:avLst/>
              <a:gdLst/>
              <a:ahLst/>
              <a:cxnLst/>
              <a:rect l="l" t="t" r="r" b="b"/>
              <a:pathLst>
                <a:path w="626744">
                  <a:moveTo>
                    <a:pt x="62621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86219" y="3362307"/>
            <a:ext cx="1374775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0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8911" y="118395"/>
            <a:ext cx="309499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00" b="1" spc="5" dirty="0">
                <a:solidFill>
                  <a:srgbClr val="5C5C5C"/>
                </a:solidFill>
                <a:latin typeface="Arial"/>
                <a:cs typeface="Arial"/>
              </a:rPr>
              <a:t>Distribution of house</a:t>
            </a:r>
            <a:r>
              <a:rPr sz="1800" b="1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b="1" spc="5" dirty="0">
                <a:solidFill>
                  <a:srgbClr val="5C5C5C"/>
                </a:solidFill>
                <a:latin typeface="Arial"/>
                <a:cs typeface="Arial"/>
              </a:rPr>
              <a:t>prices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7514" y="599407"/>
            <a:ext cx="283845" cy="16192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8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356" y="3375210"/>
            <a:ext cx="2261870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solidFill>
                  <a:srgbClr val="8FD091"/>
                </a:solidFill>
                <a:latin typeface="Arial"/>
                <a:cs typeface="Arial"/>
              </a:rPr>
              <a:t>estimated price of your</a:t>
            </a:r>
            <a:r>
              <a:rPr sz="1350" spc="-8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8FD091"/>
                </a:solidFill>
                <a:latin typeface="Arial"/>
                <a:cs typeface="Arial"/>
              </a:rPr>
              <a:t>house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7363" y="640619"/>
            <a:ext cx="3695700" cy="2679700"/>
            <a:chOff x="757363" y="640619"/>
            <a:chExt cx="3695700" cy="2679700"/>
          </a:xfrm>
        </p:grpSpPr>
        <p:sp>
          <p:nvSpPr>
            <p:cNvPr id="3" name="object 3"/>
            <p:cNvSpPr/>
            <p:nvPr/>
          </p:nvSpPr>
          <p:spPr>
            <a:xfrm>
              <a:off x="763713" y="3312710"/>
              <a:ext cx="3683000" cy="0"/>
            </a:xfrm>
            <a:custGeom>
              <a:avLst/>
              <a:gdLst/>
              <a:ahLst/>
              <a:cxnLst/>
              <a:rect l="l" t="t" r="r" b="b"/>
              <a:pathLst>
                <a:path w="3683000">
                  <a:moveTo>
                    <a:pt x="0" y="0"/>
                  </a:moveTo>
                  <a:lnTo>
                    <a:pt x="368242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713" y="646969"/>
              <a:ext cx="0" cy="2649855"/>
            </a:xfrm>
            <a:custGeom>
              <a:avLst/>
              <a:gdLst/>
              <a:ahLst/>
              <a:cxnLst/>
              <a:rect l="l" t="t" r="r" b="b"/>
              <a:pathLst>
                <a:path h="2649854">
                  <a:moveTo>
                    <a:pt x="0" y="26496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9969" y="1001555"/>
              <a:ext cx="3388360" cy="2063114"/>
            </a:xfrm>
            <a:custGeom>
              <a:avLst/>
              <a:gdLst/>
              <a:ahLst/>
              <a:cxnLst/>
              <a:rect l="l" t="t" r="r" b="b"/>
              <a:pathLst>
                <a:path w="3388360" h="2063114">
                  <a:moveTo>
                    <a:pt x="0" y="1925674"/>
                  </a:moveTo>
                  <a:lnTo>
                    <a:pt x="69343" y="1854869"/>
                  </a:lnTo>
                  <a:lnTo>
                    <a:pt x="230187" y="1650059"/>
                  </a:lnTo>
                  <a:lnTo>
                    <a:pt x="411747" y="1322654"/>
                  </a:lnTo>
                  <a:lnTo>
                    <a:pt x="543242" y="884063"/>
                  </a:lnTo>
                  <a:lnTo>
                    <a:pt x="610780" y="620497"/>
                  </a:lnTo>
                  <a:lnTo>
                    <a:pt x="699698" y="393721"/>
                  </a:lnTo>
                  <a:lnTo>
                    <a:pt x="777143" y="234842"/>
                  </a:lnTo>
                  <a:lnTo>
                    <a:pt x="810260" y="174970"/>
                  </a:lnTo>
                  <a:lnTo>
                    <a:pt x="833167" y="141275"/>
                  </a:lnTo>
                  <a:lnTo>
                    <a:pt x="898969" y="70536"/>
                  </a:lnTo>
                  <a:lnTo>
                    <a:pt x="1003283" y="8271"/>
                  </a:lnTo>
                  <a:lnTo>
                    <a:pt x="1141730" y="0"/>
                  </a:lnTo>
                  <a:lnTo>
                    <a:pt x="1181400" y="12194"/>
                  </a:lnTo>
                  <a:lnTo>
                    <a:pt x="1217670" y="25292"/>
                  </a:lnTo>
                  <a:lnTo>
                    <a:pt x="1280772" y="54178"/>
                  </a:lnTo>
                  <a:lnTo>
                    <a:pt x="1332563" y="86615"/>
                  </a:lnTo>
                  <a:lnTo>
                    <a:pt x="1374569" y="122563"/>
                  </a:lnTo>
                  <a:lnTo>
                    <a:pt x="1408315" y="161981"/>
                  </a:lnTo>
                  <a:lnTo>
                    <a:pt x="1435329" y="204829"/>
                  </a:lnTo>
                  <a:lnTo>
                    <a:pt x="1457136" y="251064"/>
                  </a:lnTo>
                  <a:lnTo>
                    <a:pt x="1475262" y="300648"/>
                  </a:lnTo>
                  <a:lnTo>
                    <a:pt x="1491234" y="353539"/>
                  </a:lnTo>
                  <a:lnTo>
                    <a:pt x="1506577" y="409695"/>
                  </a:lnTo>
                  <a:lnTo>
                    <a:pt x="1514490" y="438986"/>
                  </a:lnTo>
                  <a:lnTo>
                    <a:pt x="1531752" y="499965"/>
                  </a:lnTo>
                  <a:lnTo>
                    <a:pt x="1552201" y="564108"/>
                  </a:lnTo>
                  <a:lnTo>
                    <a:pt x="1577363" y="631374"/>
                  </a:lnTo>
                  <a:lnTo>
                    <a:pt x="1608764" y="701723"/>
                  </a:lnTo>
                  <a:lnTo>
                    <a:pt x="1627281" y="738041"/>
                  </a:lnTo>
                  <a:lnTo>
                    <a:pt x="1647931" y="775113"/>
                  </a:lnTo>
                  <a:lnTo>
                    <a:pt x="1670903" y="812936"/>
                  </a:lnTo>
                  <a:lnTo>
                    <a:pt x="1696389" y="851505"/>
                  </a:lnTo>
                  <a:lnTo>
                    <a:pt x="1724579" y="890813"/>
                  </a:lnTo>
                  <a:lnTo>
                    <a:pt x="1755665" y="930856"/>
                  </a:lnTo>
                  <a:lnTo>
                    <a:pt x="1789836" y="971629"/>
                  </a:lnTo>
                  <a:lnTo>
                    <a:pt x="1827284" y="1013126"/>
                  </a:lnTo>
                  <a:lnTo>
                    <a:pt x="1868200" y="1055343"/>
                  </a:lnTo>
                  <a:lnTo>
                    <a:pt x="1912774" y="1098275"/>
                  </a:lnTo>
                  <a:lnTo>
                    <a:pt x="1961197" y="1141916"/>
                  </a:lnTo>
                  <a:lnTo>
                    <a:pt x="2024771" y="1172077"/>
                  </a:lnTo>
                  <a:lnTo>
                    <a:pt x="2084328" y="1186408"/>
                  </a:lnTo>
                  <a:lnTo>
                    <a:pt x="2112705" y="1188341"/>
                  </a:lnTo>
                  <a:lnTo>
                    <a:pt x="2140206" y="1187161"/>
                  </a:lnTo>
                  <a:lnTo>
                    <a:pt x="2192748" y="1176587"/>
                  </a:lnTo>
                  <a:lnTo>
                    <a:pt x="2242292" y="1156936"/>
                  </a:lnTo>
                  <a:lnTo>
                    <a:pt x="2289179" y="1130462"/>
                  </a:lnTo>
                  <a:lnTo>
                    <a:pt x="2333750" y="1099414"/>
                  </a:lnTo>
                  <a:lnTo>
                    <a:pt x="2376344" y="1066046"/>
                  </a:lnTo>
                  <a:lnTo>
                    <a:pt x="2417303" y="1032607"/>
                  </a:lnTo>
                  <a:lnTo>
                    <a:pt x="2437275" y="1016565"/>
                  </a:lnTo>
                  <a:lnTo>
                    <a:pt x="2476417" y="987244"/>
                  </a:lnTo>
                  <a:lnTo>
                    <a:pt x="2514775" y="963481"/>
                  </a:lnTo>
                  <a:lnTo>
                    <a:pt x="2552687" y="947529"/>
                  </a:lnTo>
                  <a:lnTo>
                    <a:pt x="2590495" y="941638"/>
                  </a:lnTo>
                  <a:lnTo>
                    <a:pt x="2609465" y="943170"/>
                  </a:lnTo>
                  <a:lnTo>
                    <a:pt x="2647754" y="956594"/>
                  </a:lnTo>
                  <a:lnTo>
                    <a:pt x="2686789" y="985708"/>
                  </a:lnTo>
                  <a:lnTo>
                    <a:pt x="2726910" y="1032764"/>
                  </a:lnTo>
                  <a:lnTo>
                    <a:pt x="2768457" y="1100014"/>
                  </a:lnTo>
                  <a:lnTo>
                    <a:pt x="2789872" y="1141916"/>
                  </a:lnTo>
                  <a:lnTo>
                    <a:pt x="2996034" y="1518909"/>
                  </a:lnTo>
                  <a:lnTo>
                    <a:pt x="3189247" y="1809568"/>
                  </a:lnTo>
                  <a:lnTo>
                    <a:pt x="3332395" y="1996626"/>
                  </a:lnTo>
                  <a:lnTo>
                    <a:pt x="3388360" y="206281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8393" y="1001555"/>
              <a:ext cx="3380104" cy="2063114"/>
            </a:xfrm>
            <a:custGeom>
              <a:avLst/>
              <a:gdLst/>
              <a:ahLst/>
              <a:cxnLst/>
              <a:rect l="l" t="t" r="r" b="b"/>
              <a:pathLst>
                <a:path w="3380104" h="2063114">
                  <a:moveTo>
                    <a:pt x="0" y="1917073"/>
                  </a:moveTo>
                  <a:lnTo>
                    <a:pt x="60920" y="1854869"/>
                  </a:lnTo>
                  <a:lnTo>
                    <a:pt x="221763" y="1650059"/>
                  </a:lnTo>
                  <a:lnTo>
                    <a:pt x="403324" y="1322654"/>
                  </a:lnTo>
                  <a:lnTo>
                    <a:pt x="534818" y="884063"/>
                  </a:lnTo>
                  <a:lnTo>
                    <a:pt x="584146" y="691561"/>
                  </a:lnTo>
                </a:path>
                <a:path w="3380104" h="2063114">
                  <a:moveTo>
                    <a:pt x="806259" y="168464"/>
                  </a:moveTo>
                  <a:lnTo>
                    <a:pt x="824743" y="141275"/>
                  </a:lnTo>
                  <a:lnTo>
                    <a:pt x="890545" y="70536"/>
                  </a:lnTo>
                  <a:lnTo>
                    <a:pt x="994860" y="8271"/>
                  </a:lnTo>
                  <a:lnTo>
                    <a:pt x="1133306" y="0"/>
                  </a:lnTo>
                  <a:lnTo>
                    <a:pt x="1172976" y="12194"/>
                  </a:lnTo>
                  <a:lnTo>
                    <a:pt x="1209246" y="25292"/>
                  </a:lnTo>
                  <a:lnTo>
                    <a:pt x="1272348" y="54178"/>
                  </a:lnTo>
                  <a:lnTo>
                    <a:pt x="1324139" y="86615"/>
                  </a:lnTo>
                  <a:lnTo>
                    <a:pt x="1366145" y="122563"/>
                  </a:lnTo>
                  <a:lnTo>
                    <a:pt x="1399892" y="161981"/>
                  </a:lnTo>
                  <a:lnTo>
                    <a:pt x="1426905" y="204829"/>
                  </a:lnTo>
                  <a:lnTo>
                    <a:pt x="1448712" y="251064"/>
                  </a:lnTo>
                  <a:lnTo>
                    <a:pt x="1466838" y="300648"/>
                  </a:lnTo>
                  <a:lnTo>
                    <a:pt x="1482810" y="353539"/>
                  </a:lnTo>
                  <a:lnTo>
                    <a:pt x="1498153" y="409695"/>
                  </a:lnTo>
                  <a:lnTo>
                    <a:pt x="1506066" y="438986"/>
                  </a:lnTo>
                  <a:lnTo>
                    <a:pt x="1523328" y="499965"/>
                  </a:lnTo>
                  <a:lnTo>
                    <a:pt x="1543777" y="564108"/>
                  </a:lnTo>
                  <a:lnTo>
                    <a:pt x="1568939" y="631374"/>
                  </a:lnTo>
                  <a:lnTo>
                    <a:pt x="1600340" y="701723"/>
                  </a:lnTo>
                  <a:lnTo>
                    <a:pt x="1618858" y="738041"/>
                  </a:lnTo>
                  <a:lnTo>
                    <a:pt x="1639507" y="775113"/>
                  </a:lnTo>
                  <a:lnTo>
                    <a:pt x="1662479" y="812936"/>
                  </a:lnTo>
                  <a:lnTo>
                    <a:pt x="1687965" y="851505"/>
                  </a:lnTo>
                  <a:lnTo>
                    <a:pt x="1716156" y="890813"/>
                  </a:lnTo>
                  <a:lnTo>
                    <a:pt x="1736995" y="917657"/>
                  </a:lnTo>
                </a:path>
                <a:path w="3380104" h="2063114">
                  <a:moveTo>
                    <a:pt x="3275294" y="1933017"/>
                  </a:moveTo>
                  <a:lnTo>
                    <a:pt x="3323972" y="1996626"/>
                  </a:lnTo>
                  <a:lnTo>
                    <a:pt x="3379936" y="2062816"/>
                  </a:lnTo>
                </a:path>
                <a:path w="3380104" h="2063114">
                  <a:moveTo>
                    <a:pt x="2367939" y="1066031"/>
                  </a:moveTo>
                  <a:lnTo>
                    <a:pt x="2388583" y="1049194"/>
                  </a:lnTo>
                  <a:lnTo>
                    <a:pt x="2408856" y="103262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7277" y="1959291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89">
                  <a:moveTo>
                    <a:pt x="0" y="0"/>
                  </a:moveTo>
                  <a:lnTo>
                    <a:pt x="0" y="1354569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337" y="137688"/>
            <a:ext cx="4069079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b="1" spc="5" dirty="0">
                <a:latin typeface="Arial"/>
                <a:cs typeface="Arial"/>
              </a:rPr>
              <a:t>Distribution of predicted diabetes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risk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9759" y="399043"/>
            <a:ext cx="2583815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for all recorded</a:t>
            </a:r>
            <a:r>
              <a:rPr sz="1750" b="1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patients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793" y="642006"/>
            <a:ext cx="276860" cy="26225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50"/>
              </a:lnSpc>
            </a:pP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of patient</a:t>
            </a:r>
            <a:r>
              <a:rPr sz="175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records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700" y="2753398"/>
            <a:ext cx="1353185" cy="4908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50"/>
              </a:lnSpc>
              <a:spcBef>
                <a:spcPts val="290"/>
              </a:spcBef>
            </a:pP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your</a:t>
            </a:r>
            <a:r>
              <a:rPr sz="1600" i="1" spc="-9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estimated  diabetes</a:t>
            </a:r>
            <a:r>
              <a:rPr sz="1600" i="1" spc="-2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54914" y="3296337"/>
            <a:ext cx="1323975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>
              <a:lnSpc>
                <a:spcPts val="1325"/>
              </a:lnSpc>
              <a:spcBef>
                <a:spcPts val="100"/>
              </a:spcBef>
              <a:tabLst>
                <a:tab pos="857250" algn="l"/>
              </a:tabLst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80%	100%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864"/>
              </a:lnSpc>
            </a:pP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7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3418" y="3296337"/>
            <a:ext cx="26479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0%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09582" y="3102802"/>
            <a:ext cx="579120" cy="88900"/>
            <a:chOff x="3009582" y="3102802"/>
            <a:chExt cx="579120" cy="88900"/>
          </a:xfrm>
        </p:grpSpPr>
        <p:sp>
          <p:nvSpPr>
            <p:cNvPr id="15" name="object 15"/>
            <p:cNvSpPr/>
            <p:nvPr/>
          </p:nvSpPr>
          <p:spPr>
            <a:xfrm>
              <a:off x="3009582" y="3140913"/>
              <a:ext cx="572770" cy="12700"/>
            </a:xfrm>
            <a:custGeom>
              <a:avLst/>
              <a:gdLst/>
              <a:ahLst/>
              <a:cxnLst/>
              <a:rect l="l" t="t" r="r" b="b"/>
              <a:pathLst>
                <a:path w="572770" h="12700">
                  <a:moveTo>
                    <a:pt x="57245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72452" y="12700"/>
                  </a:lnTo>
                  <a:lnTo>
                    <a:pt x="572452" y="0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44885" y="3109152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59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59" y="38099"/>
                  </a:lnTo>
                  <a:close/>
                </a:path>
              </a:pathLst>
            </a:custGeom>
            <a:ln w="12699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1963" y="615219"/>
            <a:ext cx="3695700" cy="2687955"/>
            <a:chOff x="731963" y="615219"/>
            <a:chExt cx="3695700" cy="2687955"/>
          </a:xfrm>
        </p:grpSpPr>
        <p:sp>
          <p:nvSpPr>
            <p:cNvPr id="3" name="object 3"/>
            <p:cNvSpPr/>
            <p:nvPr/>
          </p:nvSpPr>
          <p:spPr>
            <a:xfrm>
              <a:off x="738313" y="3287310"/>
              <a:ext cx="3683000" cy="0"/>
            </a:xfrm>
            <a:custGeom>
              <a:avLst/>
              <a:gdLst/>
              <a:ahLst/>
              <a:cxnLst/>
              <a:rect l="l" t="t" r="r" b="b"/>
              <a:pathLst>
                <a:path w="3683000">
                  <a:moveTo>
                    <a:pt x="0" y="0"/>
                  </a:moveTo>
                  <a:lnTo>
                    <a:pt x="368242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8313" y="621569"/>
              <a:ext cx="0" cy="2649855"/>
            </a:xfrm>
            <a:custGeom>
              <a:avLst/>
              <a:gdLst/>
              <a:ahLst/>
              <a:cxnLst/>
              <a:rect l="l" t="t" r="r" b="b"/>
              <a:pathLst>
                <a:path h="2649854">
                  <a:moveTo>
                    <a:pt x="0" y="264968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4569" y="976155"/>
              <a:ext cx="3388360" cy="2063114"/>
            </a:xfrm>
            <a:custGeom>
              <a:avLst/>
              <a:gdLst/>
              <a:ahLst/>
              <a:cxnLst/>
              <a:rect l="l" t="t" r="r" b="b"/>
              <a:pathLst>
                <a:path w="3388360" h="2063114">
                  <a:moveTo>
                    <a:pt x="0" y="1925674"/>
                  </a:moveTo>
                  <a:lnTo>
                    <a:pt x="69343" y="1854869"/>
                  </a:lnTo>
                  <a:lnTo>
                    <a:pt x="230187" y="1650059"/>
                  </a:lnTo>
                  <a:lnTo>
                    <a:pt x="411747" y="1322654"/>
                  </a:lnTo>
                  <a:lnTo>
                    <a:pt x="543242" y="884063"/>
                  </a:lnTo>
                  <a:lnTo>
                    <a:pt x="610780" y="620497"/>
                  </a:lnTo>
                  <a:lnTo>
                    <a:pt x="699698" y="393721"/>
                  </a:lnTo>
                  <a:lnTo>
                    <a:pt x="777143" y="234842"/>
                  </a:lnTo>
                  <a:lnTo>
                    <a:pt x="810260" y="174970"/>
                  </a:lnTo>
                  <a:lnTo>
                    <a:pt x="833167" y="141275"/>
                  </a:lnTo>
                  <a:lnTo>
                    <a:pt x="898969" y="70536"/>
                  </a:lnTo>
                  <a:lnTo>
                    <a:pt x="1003283" y="8271"/>
                  </a:lnTo>
                  <a:lnTo>
                    <a:pt x="1141730" y="0"/>
                  </a:lnTo>
                  <a:lnTo>
                    <a:pt x="1181400" y="12194"/>
                  </a:lnTo>
                  <a:lnTo>
                    <a:pt x="1217670" y="25292"/>
                  </a:lnTo>
                  <a:lnTo>
                    <a:pt x="1280772" y="54178"/>
                  </a:lnTo>
                  <a:lnTo>
                    <a:pt x="1332563" y="86615"/>
                  </a:lnTo>
                  <a:lnTo>
                    <a:pt x="1374569" y="122563"/>
                  </a:lnTo>
                  <a:lnTo>
                    <a:pt x="1408315" y="161981"/>
                  </a:lnTo>
                  <a:lnTo>
                    <a:pt x="1435329" y="204829"/>
                  </a:lnTo>
                  <a:lnTo>
                    <a:pt x="1457136" y="251064"/>
                  </a:lnTo>
                  <a:lnTo>
                    <a:pt x="1475262" y="300648"/>
                  </a:lnTo>
                  <a:lnTo>
                    <a:pt x="1491234" y="353539"/>
                  </a:lnTo>
                  <a:lnTo>
                    <a:pt x="1506577" y="409695"/>
                  </a:lnTo>
                  <a:lnTo>
                    <a:pt x="1514490" y="438986"/>
                  </a:lnTo>
                  <a:lnTo>
                    <a:pt x="1531752" y="499965"/>
                  </a:lnTo>
                  <a:lnTo>
                    <a:pt x="1552201" y="564108"/>
                  </a:lnTo>
                  <a:lnTo>
                    <a:pt x="1577363" y="631374"/>
                  </a:lnTo>
                  <a:lnTo>
                    <a:pt x="1608764" y="701723"/>
                  </a:lnTo>
                  <a:lnTo>
                    <a:pt x="1627281" y="738041"/>
                  </a:lnTo>
                  <a:lnTo>
                    <a:pt x="1647931" y="775113"/>
                  </a:lnTo>
                  <a:lnTo>
                    <a:pt x="1670903" y="812936"/>
                  </a:lnTo>
                  <a:lnTo>
                    <a:pt x="1696389" y="851505"/>
                  </a:lnTo>
                  <a:lnTo>
                    <a:pt x="1724579" y="890813"/>
                  </a:lnTo>
                  <a:lnTo>
                    <a:pt x="1755665" y="930856"/>
                  </a:lnTo>
                  <a:lnTo>
                    <a:pt x="1789836" y="971629"/>
                  </a:lnTo>
                  <a:lnTo>
                    <a:pt x="1827284" y="1013126"/>
                  </a:lnTo>
                  <a:lnTo>
                    <a:pt x="1868200" y="1055343"/>
                  </a:lnTo>
                  <a:lnTo>
                    <a:pt x="1912774" y="1098275"/>
                  </a:lnTo>
                  <a:lnTo>
                    <a:pt x="1961197" y="1141916"/>
                  </a:lnTo>
                  <a:lnTo>
                    <a:pt x="2024771" y="1172077"/>
                  </a:lnTo>
                  <a:lnTo>
                    <a:pt x="2084328" y="1186408"/>
                  </a:lnTo>
                  <a:lnTo>
                    <a:pt x="2112705" y="1188341"/>
                  </a:lnTo>
                  <a:lnTo>
                    <a:pt x="2140206" y="1187161"/>
                  </a:lnTo>
                  <a:lnTo>
                    <a:pt x="2192748" y="1176587"/>
                  </a:lnTo>
                  <a:lnTo>
                    <a:pt x="2242292" y="1156936"/>
                  </a:lnTo>
                  <a:lnTo>
                    <a:pt x="2289179" y="1130462"/>
                  </a:lnTo>
                  <a:lnTo>
                    <a:pt x="2333750" y="1099414"/>
                  </a:lnTo>
                  <a:lnTo>
                    <a:pt x="2376344" y="1066046"/>
                  </a:lnTo>
                  <a:lnTo>
                    <a:pt x="2417303" y="1032607"/>
                  </a:lnTo>
                  <a:lnTo>
                    <a:pt x="2437275" y="1016565"/>
                  </a:lnTo>
                  <a:lnTo>
                    <a:pt x="2476417" y="987244"/>
                  </a:lnTo>
                  <a:lnTo>
                    <a:pt x="2514775" y="963481"/>
                  </a:lnTo>
                  <a:lnTo>
                    <a:pt x="2552687" y="947529"/>
                  </a:lnTo>
                  <a:lnTo>
                    <a:pt x="2590495" y="941638"/>
                  </a:lnTo>
                  <a:lnTo>
                    <a:pt x="2609465" y="943170"/>
                  </a:lnTo>
                  <a:lnTo>
                    <a:pt x="2647754" y="956594"/>
                  </a:lnTo>
                  <a:lnTo>
                    <a:pt x="2686789" y="985708"/>
                  </a:lnTo>
                  <a:lnTo>
                    <a:pt x="2726910" y="1032764"/>
                  </a:lnTo>
                  <a:lnTo>
                    <a:pt x="2768457" y="1100014"/>
                  </a:lnTo>
                  <a:lnTo>
                    <a:pt x="2789872" y="1141916"/>
                  </a:lnTo>
                  <a:lnTo>
                    <a:pt x="2996034" y="1518909"/>
                  </a:lnTo>
                  <a:lnTo>
                    <a:pt x="3189247" y="1809568"/>
                  </a:lnTo>
                  <a:lnTo>
                    <a:pt x="3332395" y="1996626"/>
                  </a:lnTo>
                  <a:lnTo>
                    <a:pt x="3388360" y="206281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2993" y="976155"/>
              <a:ext cx="3380104" cy="2063114"/>
            </a:xfrm>
            <a:custGeom>
              <a:avLst/>
              <a:gdLst/>
              <a:ahLst/>
              <a:cxnLst/>
              <a:rect l="l" t="t" r="r" b="b"/>
              <a:pathLst>
                <a:path w="3380104" h="2063114">
                  <a:moveTo>
                    <a:pt x="0" y="1917073"/>
                  </a:moveTo>
                  <a:lnTo>
                    <a:pt x="60920" y="1854869"/>
                  </a:lnTo>
                  <a:lnTo>
                    <a:pt x="221763" y="1650059"/>
                  </a:lnTo>
                  <a:lnTo>
                    <a:pt x="403324" y="1322654"/>
                  </a:lnTo>
                  <a:lnTo>
                    <a:pt x="534818" y="884063"/>
                  </a:lnTo>
                  <a:lnTo>
                    <a:pt x="584146" y="691561"/>
                  </a:lnTo>
                </a:path>
                <a:path w="3380104" h="2063114">
                  <a:moveTo>
                    <a:pt x="806259" y="168464"/>
                  </a:moveTo>
                  <a:lnTo>
                    <a:pt x="824743" y="141275"/>
                  </a:lnTo>
                  <a:lnTo>
                    <a:pt x="890545" y="70536"/>
                  </a:lnTo>
                  <a:lnTo>
                    <a:pt x="994860" y="8271"/>
                  </a:lnTo>
                  <a:lnTo>
                    <a:pt x="1133306" y="0"/>
                  </a:lnTo>
                  <a:lnTo>
                    <a:pt x="1172976" y="12194"/>
                  </a:lnTo>
                  <a:lnTo>
                    <a:pt x="1209246" y="25292"/>
                  </a:lnTo>
                  <a:lnTo>
                    <a:pt x="1272348" y="54178"/>
                  </a:lnTo>
                  <a:lnTo>
                    <a:pt x="1324139" y="86615"/>
                  </a:lnTo>
                  <a:lnTo>
                    <a:pt x="1366145" y="122563"/>
                  </a:lnTo>
                  <a:lnTo>
                    <a:pt x="1399892" y="161981"/>
                  </a:lnTo>
                  <a:lnTo>
                    <a:pt x="1426905" y="204829"/>
                  </a:lnTo>
                  <a:lnTo>
                    <a:pt x="1448712" y="251064"/>
                  </a:lnTo>
                  <a:lnTo>
                    <a:pt x="1466838" y="300648"/>
                  </a:lnTo>
                  <a:lnTo>
                    <a:pt x="1482810" y="353539"/>
                  </a:lnTo>
                  <a:lnTo>
                    <a:pt x="1498153" y="409695"/>
                  </a:lnTo>
                  <a:lnTo>
                    <a:pt x="1506066" y="438986"/>
                  </a:lnTo>
                  <a:lnTo>
                    <a:pt x="1523328" y="499965"/>
                  </a:lnTo>
                  <a:lnTo>
                    <a:pt x="1543777" y="564108"/>
                  </a:lnTo>
                  <a:lnTo>
                    <a:pt x="1568939" y="631374"/>
                  </a:lnTo>
                  <a:lnTo>
                    <a:pt x="1600340" y="701723"/>
                  </a:lnTo>
                  <a:lnTo>
                    <a:pt x="1618858" y="738041"/>
                  </a:lnTo>
                  <a:lnTo>
                    <a:pt x="1639507" y="775113"/>
                  </a:lnTo>
                  <a:lnTo>
                    <a:pt x="1662479" y="812936"/>
                  </a:lnTo>
                  <a:lnTo>
                    <a:pt x="1687965" y="851505"/>
                  </a:lnTo>
                  <a:lnTo>
                    <a:pt x="1716156" y="890813"/>
                  </a:lnTo>
                  <a:lnTo>
                    <a:pt x="1736995" y="917657"/>
                  </a:lnTo>
                </a:path>
                <a:path w="3380104" h="2063114">
                  <a:moveTo>
                    <a:pt x="3275294" y="1933017"/>
                  </a:moveTo>
                  <a:lnTo>
                    <a:pt x="3323972" y="1996626"/>
                  </a:lnTo>
                  <a:lnTo>
                    <a:pt x="3379936" y="2062816"/>
                  </a:lnTo>
                </a:path>
                <a:path w="3380104" h="2063114">
                  <a:moveTo>
                    <a:pt x="2367939" y="1066031"/>
                  </a:moveTo>
                  <a:lnTo>
                    <a:pt x="2388583" y="1049194"/>
                  </a:lnTo>
                  <a:lnTo>
                    <a:pt x="2408856" y="1032626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32606" y="1917801"/>
              <a:ext cx="313055" cy="1384935"/>
            </a:xfrm>
            <a:custGeom>
              <a:avLst/>
              <a:gdLst/>
              <a:ahLst/>
              <a:cxnLst/>
              <a:rect l="l" t="t" r="r" b="b"/>
              <a:pathLst>
                <a:path w="313054" h="1384935">
                  <a:moveTo>
                    <a:pt x="313055" y="112471"/>
                  </a:moveTo>
                  <a:lnTo>
                    <a:pt x="278650" y="65214"/>
                  </a:lnTo>
                  <a:lnTo>
                    <a:pt x="239115" y="27406"/>
                  </a:lnTo>
                  <a:lnTo>
                    <a:pt x="200494" y="6426"/>
                  </a:lnTo>
                  <a:lnTo>
                    <a:pt x="162445" y="0"/>
                  </a:lnTo>
                  <a:lnTo>
                    <a:pt x="143535" y="1549"/>
                  </a:lnTo>
                  <a:lnTo>
                    <a:pt x="105727" y="12750"/>
                  </a:lnTo>
                  <a:lnTo>
                    <a:pt x="67627" y="32893"/>
                  </a:lnTo>
                  <a:lnTo>
                    <a:pt x="28917" y="59715"/>
                  </a:lnTo>
                  <a:lnTo>
                    <a:pt x="0" y="82346"/>
                  </a:lnTo>
                  <a:lnTo>
                    <a:pt x="0" y="1082306"/>
                  </a:lnTo>
                  <a:lnTo>
                    <a:pt x="193217" y="1090129"/>
                  </a:lnTo>
                  <a:lnTo>
                    <a:pt x="0" y="1090129"/>
                  </a:lnTo>
                  <a:lnTo>
                    <a:pt x="0" y="1384808"/>
                  </a:lnTo>
                  <a:lnTo>
                    <a:pt x="313055" y="1384808"/>
                  </a:lnTo>
                  <a:lnTo>
                    <a:pt x="313055" y="1094981"/>
                  </a:lnTo>
                  <a:lnTo>
                    <a:pt x="313055" y="1090129"/>
                  </a:lnTo>
                  <a:lnTo>
                    <a:pt x="313055" y="112471"/>
                  </a:lnTo>
                  <a:close/>
                </a:path>
              </a:pathLst>
            </a:custGeom>
            <a:solidFill>
              <a:srgbClr val="7FC97F">
                <a:alpha val="217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91877" y="1933891"/>
              <a:ext cx="0" cy="1355090"/>
            </a:xfrm>
            <a:custGeom>
              <a:avLst/>
              <a:gdLst/>
              <a:ahLst/>
              <a:cxnLst/>
              <a:rect l="l" t="t" r="r" b="b"/>
              <a:pathLst>
                <a:path h="1355089">
                  <a:moveTo>
                    <a:pt x="0" y="0"/>
                  </a:moveTo>
                  <a:lnTo>
                    <a:pt x="0" y="1354569"/>
                  </a:lnTo>
                </a:path>
              </a:pathLst>
            </a:custGeom>
            <a:ln w="12700">
              <a:solidFill>
                <a:srgbClr val="7FC9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0123" y="112087"/>
            <a:ext cx="4072890" cy="295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b="1" spc="5" dirty="0">
                <a:latin typeface="Arial"/>
                <a:cs typeface="Arial"/>
              </a:rPr>
              <a:t>Distribution of predicted diabetes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5" dirty="0">
                <a:latin typeface="Arial"/>
                <a:cs typeface="Arial"/>
              </a:rPr>
              <a:t>risk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8211" y="615441"/>
            <a:ext cx="276860" cy="26244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50"/>
              </a:lnSpc>
            </a:pP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of patient</a:t>
            </a:r>
            <a:r>
              <a:rPr sz="17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records</a:t>
            </a:r>
            <a:endParaRPr sz="1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5300" y="2727817"/>
            <a:ext cx="1354455" cy="49149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1750"/>
              </a:lnSpc>
              <a:spcBef>
                <a:spcPts val="295"/>
              </a:spcBef>
            </a:pP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your</a:t>
            </a:r>
            <a:r>
              <a:rPr sz="1600" i="1" spc="-8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estimated  diabetes</a:t>
            </a:r>
            <a:r>
              <a:rPr sz="1600" i="1" spc="-2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8931" y="3270788"/>
            <a:ext cx="1325245" cy="431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5420">
              <a:lnSpc>
                <a:spcPts val="1325"/>
              </a:lnSpc>
              <a:spcBef>
                <a:spcPts val="105"/>
              </a:spcBef>
              <a:tabLst>
                <a:tab pos="857250" algn="l"/>
              </a:tabLst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80%	100%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864"/>
              </a:lnSpc>
            </a:pP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7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7910" y="3270788"/>
            <a:ext cx="2654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i="1" dirty="0">
                <a:solidFill>
                  <a:srgbClr val="ABABAB"/>
                </a:solidFill>
                <a:latin typeface="Arial"/>
                <a:cs typeface="Arial"/>
              </a:rPr>
              <a:t>0%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38207" y="1421046"/>
            <a:ext cx="307340" cy="611505"/>
            <a:chOff x="3438207" y="1421046"/>
            <a:chExt cx="307340" cy="611505"/>
          </a:xfrm>
        </p:grpSpPr>
        <p:sp>
          <p:nvSpPr>
            <p:cNvPr id="15" name="object 15"/>
            <p:cNvSpPr/>
            <p:nvPr/>
          </p:nvSpPr>
          <p:spPr>
            <a:xfrm>
              <a:off x="3444557" y="1593157"/>
              <a:ext cx="0" cy="40640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0"/>
                  </a:moveTo>
                  <a:lnTo>
                    <a:pt x="0" y="406218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39197" y="1593157"/>
              <a:ext cx="0" cy="433070"/>
            </a:xfrm>
            <a:custGeom>
              <a:avLst/>
              <a:gdLst/>
              <a:ahLst/>
              <a:cxnLst/>
              <a:rect l="l" t="t" r="r" b="b"/>
              <a:pathLst>
                <a:path h="433069">
                  <a:moveTo>
                    <a:pt x="0" y="0"/>
                  </a:moveTo>
                  <a:lnTo>
                    <a:pt x="0" y="432823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91877" y="1427396"/>
              <a:ext cx="0" cy="156845"/>
            </a:xfrm>
            <a:custGeom>
              <a:avLst/>
              <a:gdLst/>
              <a:ahLst/>
              <a:cxnLst/>
              <a:rect l="l" t="t" r="r" b="b"/>
              <a:pathLst>
                <a:path h="156844">
                  <a:moveTo>
                    <a:pt x="0" y="0"/>
                  </a:moveTo>
                  <a:lnTo>
                    <a:pt x="0" y="156553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44557" y="1593158"/>
              <a:ext cx="294640" cy="0"/>
            </a:xfrm>
            <a:custGeom>
              <a:avLst/>
              <a:gdLst/>
              <a:ahLst/>
              <a:cxnLst/>
              <a:rect l="l" t="t" r="r" b="b"/>
              <a:pathLst>
                <a:path w="294639">
                  <a:moveTo>
                    <a:pt x="29464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13211" y="230588"/>
            <a:ext cx="3437890" cy="119507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for all recorded</a:t>
            </a:r>
            <a:r>
              <a:rPr sz="1750" b="1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5" dirty="0">
                <a:solidFill>
                  <a:srgbClr val="5C5C5C"/>
                </a:solidFill>
                <a:latin typeface="Arial"/>
                <a:cs typeface="Arial"/>
              </a:rPr>
              <a:t>patients</a:t>
            </a:r>
            <a:endParaRPr sz="1750">
              <a:latin typeface="Arial"/>
              <a:cs typeface="Arial"/>
            </a:endParaRPr>
          </a:p>
          <a:p>
            <a:pPr marL="1428750" marR="5080">
              <a:lnSpc>
                <a:spcPts val="1650"/>
              </a:lnSpc>
              <a:spcBef>
                <a:spcPts val="1055"/>
              </a:spcBef>
            </a:pPr>
            <a:r>
              <a:rPr sz="1450" dirty="0">
                <a:solidFill>
                  <a:srgbClr val="8FD091"/>
                </a:solidFill>
                <a:latin typeface="Arial"/>
                <a:cs typeface="Arial"/>
              </a:rPr>
              <a:t>5% of all the records</a:t>
            </a:r>
            <a:r>
              <a:rPr sz="1450" spc="-10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8FD091"/>
                </a:solidFill>
                <a:latin typeface="Arial"/>
                <a:cs typeface="Arial"/>
              </a:rPr>
              <a:t>are  within the range of your  </a:t>
            </a:r>
            <a:r>
              <a:rPr sz="1450" spc="-5" dirty="0">
                <a:solidFill>
                  <a:srgbClr val="8FD091"/>
                </a:solidFill>
                <a:latin typeface="Arial"/>
                <a:cs typeface="Arial"/>
              </a:rPr>
              <a:t>estimated </a:t>
            </a:r>
            <a:r>
              <a:rPr sz="1450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84182" y="3077402"/>
            <a:ext cx="579120" cy="88900"/>
            <a:chOff x="2984182" y="3077402"/>
            <a:chExt cx="579120" cy="88900"/>
          </a:xfrm>
        </p:grpSpPr>
        <p:sp>
          <p:nvSpPr>
            <p:cNvPr id="21" name="object 21"/>
            <p:cNvSpPr/>
            <p:nvPr/>
          </p:nvSpPr>
          <p:spPr>
            <a:xfrm>
              <a:off x="2984182" y="3115513"/>
              <a:ext cx="572770" cy="12700"/>
            </a:xfrm>
            <a:custGeom>
              <a:avLst/>
              <a:gdLst/>
              <a:ahLst/>
              <a:cxnLst/>
              <a:rect l="l" t="t" r="r" b="b"/>
              <a:pathLst>
                <a:path w="572770" h="12700">
                  <a:moveTo>
                    <a:pt x="572452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72452" y="12700"/>
                  </a:lnTo>
                  <a:lnTo>
                    <a:pt x="572452" y="0"/>
                  </a:lnTo>
                  <a:close/>
                </a:path>
              </a:pathLst>
            </a:custGeom>
            <a:solidFill>
              <a:srgbClr val="979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19485" y="3083752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59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59" y="38099"/>
                  </a:lnTo>
                  <a:close/>
                </a:path>
              </a:pathLst>
            </a:custGeom>
            <a:ln w="12699">
              <a:solidFill>
                <a:srgbClr val="9797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Supplementary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1.1 Input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1.4 Performance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60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924" y="606257"/>
            <a:ext cx="422973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b="1" spc="10" dirty="0">
                <a:latin typeface="Arial"/>
                <a:cs typeface="Arial"/>
              </a:rPr>
              <a:t>Overall performance </a:t>
            </a:r>
            <a:r>
              <a:rPr sz="2300" spc="10" dirty="0"/>
              <a:t>of the AI</a:t>
            </a:r>
            <a:r>
              <a:rPr sz="2300" spc="-190" dirty="0"/>
              <a:t> </a:t>
            </a:r>
            <a:r>
              <a:rPr sz="2300" spc="5" dirty="0"/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765469"/>
            <a:ext cx="2192655" cy="8566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7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Accuracy: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85%</a:t>
            </a:r>
            <a:endParaRPr sz="21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6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Error rate: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15%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224" y="606257"/>
            <a:ext cx="3721100" cy="7200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680"/>
              </a:lnSpc>
              <a:spcBef>
                <a:spcPts val="280"/>
              </a:spcBef>
            </a:pPr>
            <a:r>
              <a:rPr sz="2300" b="1" spc="10" dirty="0">
                <a:latin typeface="Arial"/>
                <a:cs typeface="Arial"/>
              </a:rPr>
              <a:t>Overall performance </a:t>
            </a:r>
            <a:r>
              <a:rPr sz="2300" spc="5" dirty="0"/>
              <a:t>of</a:t>
            </a:r>
            <a:r>
              <a:rPr sz="2300" spc="-50" dirty="0"/>
              <a:t> </a:t>
            </a:r>
            <a:r>
              <a:rPr sz="2300" spc="10" dirty="0"/>
              <a:t>the  AI bird recognition</a:t>
            </a:r>
            <a:r>
              <a:rPr sz="2300" spc="-25" dirty="0"/>
              <a:t> </a:t>
            </a:r>
            <a:r>
              <a:rPr sz="2300" spc="5" dirty="0"/>
              <a:t>tool: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200" y="1765469"/>
            <a:ext cx="2192655" cy="8566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7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Accuracy: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85%</a:t>
            </a:r>
            <a:endParaRPr sz="21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690"/>
              </a:spcBef>
              <a:buChar char="•"/>
              <a:tabLst>
                <a:tab pos="329565" algn="l"/>
                <a:tab pos="330200" algn="l"/>
              </a:tabLst>
            </a:pP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Error rate:</a:t>
            </a:r>
            <a:r>
              <a:rPr sz="21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5C5C5C"/>
                </a:solidFill>
                <a:latin typeface="Arial"/>
                <a:cs typeface="Arial"/>
              </a:rPr>
              <a:t>15%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416559" marR="5080">
              <a:lnSpc>
                <a:spcPts val="2270"/>
              </a:lnSpc>
              <a:spcBef>
                <a:spcPts val="284"/>
              </a:spcBef>
            </a:pPr>
            <a:r>
              <a:rPr sz="2000" b="1" spc="-5" dirty="0">
                <a:latin typeface="Arial"/>
                <a:cs typeface="Arial"/>
              </a:rPr>
              <a:t>Overall performance </a:t>
            </a:r>
            <a:r>
              <a:rPr sz="2000" spc="-5" dirty="0"/>
              <a:t>of </a:t>
            </a:r>
            <a:r>
              <a:rPr sz="2000" dirty="0"/>
              <a:t>the  </a:t>
            </a:r>
            <a:r>
              <a:rPr sz="2000" spc="-5" dirty="0"/>
              <a:t>autonomous </a:t>
            </a:r>
            <a:r>
              <a:rPr sz="2000" dirty="0"/>
              <a:t>driving</a:t>
            </a:r>
            <a:r>
              <a:rPr sz="2000" spc="-20" dirty="0"/>
              <a:t> </a:t>
            </a:r>
            <a:r>
              <a:rPr sz="2000" dirty="0"/>
              <a:t>mode: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00" y="986927"/>
            <a:ext cx="4559300" cy="270764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5945" marR="454025">
              <a:lnSpc>
                <a:spcPts val="1750"/>
              </a:lnSpc>
              <a:spcBef>
                <a:spcPts val="235"/>
              </a:spcBef>
            </a:pP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Measured </a:t>
            </a:r>
            <a:r>
              <a:rPr sz="1500" i="1" spc="15" dirty="0">
                <a:solidFill>
                  <a:srgbClr val="5C5C5C"/>
                </a:solidFill>
                <a:latin typeface="Arial"/>
                <a:cs typeface="Arial"/>
              </a:rPr>
              <a:t>using </a:t>
            </a: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average </a:t>
            </a:r>
            <a:r>
              <a:rPr sz="1500" i="1" spc="15" dirty="0">
                <a:solidFill>
                  <a:srgbClr val="5C5C5C"/>
                </a:solidFill>
                <a:latin typeface="Arial"/>
                <a:cs typeface="Arial"/>
              </a:rPr>
              <a:t>distance</a:t>
            </a:r>
            <a:r>
              <a:rPr sz="1500" i="1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i="1" spc="15" dirty="0">
                <a:solidFill>
                  <a:srgbClr val="5C5C5C"/>
                </a:solidFill>
                <a:latin typeface="Arial"/>
                <a:cs typeface="Arial"/>
              </a:rPr>
              <a:t>driven  </a:t>
            </a: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between</a:t>
            </a:r>
            <a:r>
              <a:rPr sz="1500" i="1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5C5C5C"/>
                </a:solidFill>
                <a:latin typeface="Arial"/>
                <a:cs typeface="Arial"/>
              </a:rPr>
              <a:t>disengagements*</a:t>
            </a:r>
            <a:endParaRPr sz="15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285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Under </a:t>
            </a:r>
            <a:r>
              <a:rPr sz="1850" b="1" spc="-10" dirty="0">
                <a:solidFill>
                  <a:srgbClr val="5C5C5C"/>
                </a:solidFill>
                <a:latin typeface="Arial"/>
                <a:cs typeface="Arial"/>
              </a:rPr>
              <a:t>normal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road condition: 40 km</a:t>
            </a:r>
            <a:endParaRPr sz="18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740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During the </a:t>
            </a:r>
            <a:r>
              <a:rPr sz="1850" b="1" spc="-5" dirty="0">
                <a:solidFill>
                  <a:srgbClr val="5C5C5C"/>
                </a:solidFill>
                <a:latin typeface="Arial"/>
                <a:cs typeface="Arial"/>
              </a:rPr>
              <a:t>night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: 5</a:t>
            </a:r>
            <a:r>
              <a:rPr sz="18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740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On </a:t>
            </a:r>
            <a:r>
              <a:rPr sz="1850" b="1" spc="-5" dirty="0">
                <a:solidFill>
                  <a:srgbClr val="5C5C5C"/>
                </a:solidFill>
                <a:latin typeface="Arial"/>
                <a:cs typeface="Arial"/>
              </a:rPr>
              <a:t>rainy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days: 3</a:t>
            </a:r>
            <a:r>
              <a:rPr sz="18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740"/>
              </a:spcBef>
              <a:buChar char="•"/>
              <a:tabLst>
                <a:tab pos="329565" algn="l"/>
                <a:tab pos="330200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On </a:t>
            </a:r>
            <a:r>
              <a:rPr sz="1850" b="1" spc="-5" dirty="0">
                <a:solidFill>
                  <a:srgbClr val="5C5C5C"/>
                </a:solidFill>
                <a:latin typeface="Arial"/>
                <a:cs typeface="Arial"/>
              </a:rPr>
              <a:t>snowy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days: 1</a:t>
            </a:r>
            <a:r>
              <a:rPr sz="18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  <a:p>
            <a:pPr marL="194945" marR="5080">
              <a:lnSpc>
                <a:spcPct val="101600"/>
              </a:lnSpc>
              <a:spcBef>
                <a:spcPts val="1795"/>
              </a:spcBef>
            </a:pP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*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Disengagement </a:t>
            </a:r>
            <a:r>
              <a:rPr sz="1350" spc="20" dirty="0">
                <a:solidFill>
                  <a:srgbClr val="5C5C5C"/>
                </a:solidFill>
                <a:latin typeface="Arial"/>
                <a:cs typeface="Arial"/>
              </a:rPr>
              <a:t>means when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the automated system</a:t>
            </a:r>
            <a:r>
              <a:rPr sz="13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is 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switched </a:t>
            </a:r>
            <a:r>
              <a:rPr sz="1350" dirty="0">
                <a:solidFill>
                  <a:srgbClr val="5C5C5C"/>
                </a:solidFill>
                <a:latin typeface="Arial"/>
                <a:cs typeface="Arial"/>
              </a:rPr>
              <a:t>off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by the intervention </a:t>
            </a: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of </a:t>
            </a:r>
            <a:r>
              <a:rPr sz="1350" spc="15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350" spc="20" dirty="0">
                <a:solidFill>
                  <a:srgbClr val="5C5C5C"/>
                </a:solidFill>
                <a:latin typeface="Arial"/>
                <a:cs typeface="Arial"/>
              </a:rPr>
              <a:t>human</a:t>
            </a:r>
            <a:r>
              <a:rPr sz="135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C5C5C"/>
                </a:solidFill>
                <a:latin typeface="Arial"/>
                <a:cs typeface="Arial"/>
              </a:rPr>
              <a:t>driver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800" y="688500"/>
            <a:ext cx="3660140" cy="61468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54025" marR="5080" indent="-441959">
              <a:lnSpc>
                <a:spcPts val="2260"/>
              </a:lnSpc>
              <a:spcBef>
                <a:spcPts val="270"/>
              </a:spcBef>
            </a:pPr>
            <a:r>
              <a:rPr sz="1950" b="1" spc="10" dirty="0">
                <a:latin typeface="Arial"/>
                <a:cs typeface="Arial"/>
              </a:rPr>
              <a:t>The performance of the AI</a:t>
            </a:r>
            <a:r>
              <a:rPr sz="1950" b="1" spc="-1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tool  to predict diabetes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risk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126" y="1509246"/>
            <a:ext cx="3863975" cy="145859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89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Mean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prediction error: ±</a:t>
            </a:r>
            <a:r>
              <a:rPr sz="18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15%</a:t>
            </a:r>
            <a:endParaRPr sz="18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800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Max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prediction error: ±</a:t>
            </a:r>
            <a:r>
              <a:rPr sz="18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30%</a:t>
            </a:r>
            <a:endParaRPr sz="1800">
              <a:latin typeface="Arial"/>
              <a:cs typeface="Arial"/>
            </a:endParaRPr>
          </a:p>
          <a:p>
            <a:pPr marL="329565" marR="5080" indent="-329565">
              <a:lnSpc>
                <a:spcPct val="111200"/>
              </a:lnSpc>
              <a:spcBef>
                <a:spcPts val="55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The AI </a:t>
            </a:r>
            <a:r>
              <a:rPr sz="1800" spc="5" dirty="0">
                <a:solidFill>
                  <a:srgbClr val="5C5C5C"/>
                </a:solidFill>
                <a:latin typeface="Arial"/>
                <a:cs typeface="Arial"/>
              </a:rPr>
              <a:t>tool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can explain </a:t>
            </a:r>
            <a:r>
              <a:rPr sz="1800" spc="15" dirty="0">
                <a:solidFill>
                  <a:srgbClr val="5C5C5C"/>
                </a:solidFill>
                <a:latin typeface="Arial"/>
                <a:cs typeface="Arial"/>
              </a:rPr>
              <a:t>75%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800" spc="-1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the  variation in the training</a:t>
            </a:r>
            <a:r>
              <a:rPr sz="18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Supplementary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1.1 Input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1.4 Performance</a:t>
            </a:r>
            <a:endParaRPr lang="en-US" sz="2400" dirty="0">
              <a:solidFill>
                <a:srgbClr val="376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709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726" y="594946"/>
            <a:ext cx="3249295" cy="648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indent="118745">
              <a:lnSpc>
                <a:spcPts val="2370"/>
              </a:lnSpc>
              <a:spcBef>
                <a:spcPts val="320"/>
              </a:spcBef>
            </a:pPr>
            <a:r>
              <a:rPr sz="2100" b="1" spc="5" dirty="0">
                <a:latin typeface="Arial"/>
                <a:cs typeface="Arial"/>
              </a:rPr>
              <a:t>The performance </a:t>
            </a:r>
            <a:r>
              <a:rPr sz="2100" b="1" dirty="0">
                <a:latin typeface="Arial"/>
                <a:cs typeface="Arial"/>
              </a:rPr>
              <a:t>of </a:t>
            </a:r>
            <a:r>
              <a:rPr sz="2100" b="1" spc="5" dirty="0">
                <a:latin typeface="Arial"/>
                <a:cs typeface="Arial"/>
              </a:rPr>
              <a:t>the  AI house precdiction</a:t>
            </a:r>
            <a:r>
              <a:rPr sz="2100" b="1" spc="-8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tool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784" y="1533881"/>
            <a:ext cx="4107179" cy="156464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819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Mean prediction error: ±</a:t>
            </a:r>
            <a:r>
              <a:rPr sz="195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50,000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725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Max prediction error: ±</a:t>
            </a:r>
            <a:r>
              <a:rPr sz="19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120,000</a:t>
            </a:r>
            <a:endParaRPr sz="1950">
              <a:latin typeface="Arial"/>
              <a:cs typeface="Arial"/>
            </a:endParaRPr>
          </a:p>
          <a:p>
            <a:pPr marL="329565" marR="5080" indent="-329565">
              <a:lnSpc>
                <a:spcPct val="125099"/>
              </a:lnSpc>
              <a:spcBef>
                <a:spcPts val="135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AI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tool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can explain 95% of</a:t>
            </a:r>
            <a:r>
              <a:rPr sz="1950" spc="-1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the 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variation in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the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training</a:t>
            </a:r>
            <a:r>
              <a:rPr sz="195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data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0" y="-114300"/>
            <a:ext cx="5152450" cy="4131345"/>
          </a:xfrm>
          <a:prstGeom prst="rect">
            <a:avLst/>
          </a:prstGeom>
          <a:solidFill>
            <a:srgbClr val="F5A6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2. Feature-based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2.1 Feature Attribute 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2.2 Feature Shape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2.3 Feature Interaction</a:t>
            </a:r>
            <a:br>
              <a:rPr lang="en-US" sz="2400" b="1" dirty="0">
                <a:solidFill>
                  <a:srgbClr val="C68720"/>
                </a:solidFill>
              </a:rPr>
            </a:br>
            <a:endParaRPr lang="en-US" sz="2400" dirty="0">
              <a:solidFill>
                <a:srgbClr val="C687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370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5498" y="3207199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8104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25498" y="2829513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5498" y="2451827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5498" y="2074142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5498" y="1696455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7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25498" y="1318770"/>
            <a:ext cx="0" cy="174625"/>
          </a:xfrm>
          <a:custGeom>
            <a:avLst/>
            <a:gdLst/>
            <a:ahLst/>
            <a:cxnLst/>
            <a:rect l="l" t="t" r="r" b="b"/>
            <a:pathLst>
              <a:path h="174625">
                <a:moveTo>
                  <a:pt x="0" y="0"/>
                </a:moveTo>
                <a:lnTo>
                  <a:pt x="0" y="174316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609857" y="1036419"/>
            <a:ext cx="2240915" cy="282575"/>
            <a:chOff x="1609857" y="1036419"/>
            <a:chExt cx="2240915" cy="282575"/>
          </a:xfrm>
        </p:grpSpPr>
        <p:sp>
          <p:nvSpPr>
            <p:cNvPr id="9" name="object 9"/>
            <p:cNvSpPr/>
            <p:nvPr/>
          </p:nvSpPr>
          <p:spPr>
            <a:xfrm>
              <a:off x="1625498" y="1042769"/>
              <a:ext cx="0" cy="73025"/>
            </a:xfrm>
            <a:custGeom>
              <a:avLst/>
              <a:gdLst/>
              <a:ahLst/>
              <a:cxnLst/>
              <a:rect l="l" t="t" r="r" b="b"/>
              <a:pathLst>
                <a:path h="73025">
                  <a:moveTo>
                    <a:pt x="0" y="0"/>
                  </a:moveTo>
                  <a:lnTo>
                    <a:pt x="0" y="72632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5499" y="1042769"/>
              <a:ext cx="2225040" cy="0"/>
            </a:xfrm>
            <a:custGeom>
              <a:avLst/>
              <a:gdLst/>
              <a:ahLst/>
              <a:cxnLst/>
              <a:rect l="l" t="t" r="r" b="b"/>
              <a:pathLst>
                <a:path w="2225040">
                  <a:moveTo>
                    <a:pt x="222471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9857" y="1115401"/>
              <a:ext cx="1877695" cy="203835"/>
            </a:xfrm>
            <a:custGeom>
              <a:avLst/>
              <a:gdLst/>
              <a:ahLst/>
              <a:cxnLst/>
              <a:rect l="l" t="t" r="r" b="b"/>
              <a:pathLst>
                <a:path w="1877695" h="203834">
                  <a:moveTo>
                    <a:pt x="1877067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877067" y="203368"/>
                  </a:lnTo>
                  <a:lnTo>
                    <a:pt x="1877067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21006" y="118803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2842" y="118803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21006" y="1217085"/>
              <a:ext cx="532765" cy="0"/>
            </a:xfrm>
            <a:custGeom>
              <a:avLst/>
              <a:gdLst/>
              <a:ahLst/>
              <a:cxnLst/>
              <a:rect l="l" t="t" r="r" b="b"/>
              <a:pathLst>
                <a:path w="532764">
                  <a:moveTo>
                    <a:pt x="0" y="0"/>
                  </a:moveTo>
                  <a:lnTo>
                    <a:pt x="532755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4465" y="954530"/>
            <a:ext cx="925194" cy="2277745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05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19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5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50"/>
              </a:spcBef>
            </a:pP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5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50" spc="15" dirty="0">
                <a:solidFill>
                  <a:srgbClr val="5C5C5C"/>
                </a:solidFill>
                <a:latin typeface="Arial"/>
                <a:cs typeface="Arial"/>
              </a:rPr>
              <a:t>6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09857" y="1493086"/>
            <a:ext cx="1675130" cy="203835"/>
            <a:chOff x="1609857" y="1493086"/>
            <a:chExt cx="1675130" cy="203835"/>
          </a:xfrm>
        </p:grpSpPr>
        <p:sp>
          <p:nvSpPr>
            <p:cNvPr id="17" name="object 17"/>
            <p:cNvSpPr/>
            <p:nvPr/>
          </p:nvSpPr>
          <p:spPr>
            <a:xfrm>
              <a:off x="1609857" y="1493086"/>
              <a:ext cx="1501775" cy="203835"/>
            </a:xfrm>
            <a:custGeom>
              <a:avLst/>
              <a:gdLst/>
              <a:ahLst/>
              <a:cxnLst/>
              <a:rect l="l" t="t" r="r" b="b"/>
              <a:pathLst>
                <a:path w="1501775" h="203835">
                  <a:moveTo>
                    <a:pt x="1501654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501654" y="203368"/>
                  </a:lnTo>
                  <a:lnTo>
                    <a:pt x="150165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08162" y="1565719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3575" y="1565719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08161" y="1594772"/>
              <a:ext cx="376555" cy="0"/>
            </a:xfrm>
            <a:custGeom>
              <a:avLst/>
              <a:gdLst/>
              <a:ahLst/>
              <a:cxnLst/>
              <a:rect l="l" t="t" r="r" b="b"/>
              <a:pathLst>
                <a:path w="376554">
                  <a:moveTo>
                    <a:pt x="0" y="0"/>
                  </a:moveTo>
                  <a:lnTo>
                    <a:pt x="37635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609857" y="1870773"/>
            <a:ext cx="1393825" cy="203835"/>
            <a:chOff x="1609857" y="1870773"/>
            <a:chExt cx="1393825" cy="203835"/>
          </a:xfrm>
        </p:grpSpPr>
        <p:sp>
          <p:nvSpPr>
            <p:cNvPr id="22" name="object 22"/>
            <p:cNvSpPr/>
            <p:nvPr/>
          </p:nvSpPr>
          <p:spPr>
            <a:xfrm>
              <a:off x="1609857" y="1870773"/>
              <a:ext cx="1189355" cy="203835"/>
            </a:xfrm>
            <a:custGeom>
              <a:avLst/>
              <a:gdLst/>
              <a:ahLst/>
              <a:cxnLst/>
              <a:rect l="l" t="t" r="r" b="b"/>
              <a:pathLst>
                <a:path w="1189355" h="203835">
                  <a:moveTo>
                    <a:pt x="1188808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188808" y="203368"/>
                  </a:lnTo>
                  <a:lnTo>
                    <a:pt x="1188808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64032" y="1943404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02015" y="1943404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64033" y="1972457"/>
              <a:ext cx="438150" cy="0"/>
            </a:xfrm>
            <a:custGeom>
              <a:avLst/>
              <a:gdLst/>
              <a:ahLst/>
              <a:cxnLst/>
              <a:rect l="l" t="t" r="r" b="b"/>
              <a:pathLst>
                <a:path w="438150">
                  <a:moveTo>
                    <a:pt x="0" y="0"/>
                  </a:moveTo>
                  <a:lnTo>
                    <a:pt x="43798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609857" y="2248458"/>
            <a:ext cx="1205865" cy="203835"/>
            <a:chOff x="1609857" y="2248458"/>
            <a:chExt cx="1205865" cy="203835"/>
          </a:xfrm>
        </p:grpSpPr>
        <p:sp>
          <p:nvSpPr>
            <p:cNvPr id="27" name="object 27"/>
            <p:cNvSpPr/>
            <p:nvPr/>
          </p:nvSpPr>
          <p:spPr>
            <a:xfrm>
              <a:off x="1609857" y="2248458"/>
              <a:ext cx="1095375" cy="203835"/>
            </a:xfrm>
            <a:custGeom>
              <a:avLst/>
              <a:gdLst/>
              <a:ahLst/>
              <a:cxnLst/>
              <a:rect l="l" t="t" r="r" b="b"/>
              <a:pathLst>
                <a:path w="1095375" h="203835">
                  <a:moveTo>
                    <a:pt x="1094955" y="0"/>
                  </a:moveTo>
                  <a:lnTo>
                    <a:pt x="0" y="0"/>
                  </a:lnTo>
                  <a:lnTo>
                    <a:pt x="0" y="203368"/>
                  </a:lnTo>
                  <a:lnTo>
                    <a:pt x="1094955" y="203368"/>
                  </a:lnTo>
                  <a:lnTo>
                    <a:pt x="1094955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95317" y="2321090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14309" y="2321090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95317" y="2350142"/>
              <a:ext cx="219075" cy="0"/>
            </a:xfrm>
            <a:custGeom>
              <a:avLst/>
              <a:gdLst/>
              <a:ahLst/>
              <a:cxnLst/>
              <a:rect l="l" t="t" r="r" b="b"/>
              <a:pathLst>
                <a:path w="219075">
                  <a:moveTo>
                    <a:pt x="0" y="0"/>
                  </a:moveTo>
                  <a:lnTo>
                    <a:pt x="218991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09857" y="2626144"/>
            <a:ext cx="1080770" cy="203835"/>
            <a:chOff x="1609857" y="2626144"/>
            <a:chExt cx="1080770" cy="203835"/>
          </a:xfrm>
        </p:grpSpPr>
        <p:sp>
          <p:nvSpPr>
            <p:cNvPr id="32" name="object 32"/>
            <p:cNvSpPr/>
            <p:nvPr/>
          </p:nvSpPr>
          <p:spPr>
            <a:xfrm>
              <a:off x="1609857" y="2626144"/>
              <a:ext cx="938530" cy="203835"/>
            </a:xfrm>
            <a:custGeom>
              <a:avLst/>
              <a:gdLst/>
              <a:ahLst/>
              <a:cxnLst/>
              <a:rect l="l" t="t" r="r" b="b"/>
              <a:pathLst>
                <a:path w="938530" h="203835">
                  <a:moveTo>
                    <a:pt x="938533" y="0"/>
                  </a:moveTo>
                  <a:lnTo>
                    <a:pt x="0" y="0"/>
                  </a:lnTo>
                  <a:lnTo>
                    <a:pt x="0" y="203369"/>
                  </a:lnTo>
                  <a:lnTo>
                    <a:pt x="938533" y="203369"/>
                  </a:lnTo>
                  <a:lnTo>
                    <a:pt x="938533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76326" y="2698776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89170" y="2698776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76326" y="2727829"/>
              <a:ext cx="313055" cy="0"/>
            </a:xfrm>
            <a:custGeom>
              <a:avLst/>
              <a:gdLst/>
              <a:ahLst/>
              <a:cxnLst/>
              <a:rect l="l" t="t" r="r" b="b"/>
              <a:pathLst>
                <a:path w="313055">
                  <a:moveTo>
                    <a:pt x="0" y="0"/>
                  </a:moveTo>
                  <a:lnTo>
                    <a:pt x="31284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609857" y="3003830"/>
            <a:ext cx="549275" cy="203835"/>
            <a:chOff x="1609857" y="3003830"/>
            <a:chExt cx="549275" cy="203835"/>
          </a:xfrm>
        </p:grpSpPr>
        <p:sp>
          <p:nvSpPr>
            <p:cNvPr id="37" name="object 37"/>
            <p:cNvSpPr/>
            <p:nvPr/>
          </p:nvSpPr>
          <p:spPr>
            <a:xfrm>
              <a:off x="1609857" y="3003830"/>
              <a:ext cx="469265" cy="203835"/>
            </a:xfrm>
            <a:custGeom>
              <a:avLst/>
              <a:gdLst/>
              <a:ahLst/>
              <a:cxnLst/>
              <a:rect l="l" t="t" r="r" b="b"/>
              <a:pathLst>
                <a:path w="469264" h="203835">
                  <a:moveTo>
                    <a:pt x="469266" y="0"/>
                  </a:moveTo>
                  <a:lnTo>
                    <a:pt x="0" y="0"/>
                  </a:lnTo>
                  <a:lnTo>
                    <a:pt x="0" y="203369"/>
                  </a:lnTo>
                  <a:lnTo>
                    <a:pt x="469266" y="203369"/>
                  </a:lnTo>
                  <a:lnTo>
                    <a:pt x="469266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00912" y="307646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57335" y="3076462"/>
              <a:ext cx="0" cy="58419"/>
            </a:xfrm>
            <a:custGeom>
              <a:avLst/>
              <a:gdLst/>
              <a:ahLst/>
              <a:cxnLst/>
              <a:rect l="l" t="t" r="r" b="b"/>
              <a:pathLst>
                <a:path h="58419">
                  <a:moveTo>
                    <a:pt x="0" y="0"/>
                  </a:moveTo>
                  <a:lnTo>
                    <a:pt x="0" y="5810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00912" y="3105515"/>
              <a:ext cx="156845" cy="0"/>
            </a:xfrm>
            <a:custGeom>
              <a:avLst/>
              <a:gdLst/>
              <a:ahLst/>
              <a:cxnLst/>
              <a:rect l="l" t="t" r="r" b="b"/>
              <a:pathLst>
                <a:path w="156844">
                  <a:moveTo>
                    <a:pt x="0" y="0"/>
                  </a:moveTo>
                  <a:lnTo>
                    <a:pt x="15642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03638" y="362191"/>
            <a:ext cx="434022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spc="-5" dirty="0">
                <a:latin typeface="Arial"/>
                <a:cs typeface="Arial"/>
              </a:rPr>
              <a:t>How important is each feature to the</a:t>
            </a:r>
            <a:r>
              <a:rPr sz="1650" b="1" spc="-10" dirty="0">
                <a:latin typeface="Arial"/>
                <a:cs typeface="Arial"/>
              </a:rPr>
              <a:t> </a:t>
            </a:r>
            <a:r>
              <a:rPr sz="1650" b="1" spc="-5" dirty="0">
                <a:latin typeface="Arial"/>
                <a:cs typeface="Arial"/>
              </a:rPr>
              <a:t>result: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3858" y="3414464"/>
            <a:ext cx="0" cy="65405"/>
          </a:xfrm>
          <a:custGeom>
            <a:avLst/>
            <a:gdLst/>
            <a:ahLst/>
            <a:cxnLst/>
            <a:rect l="l" t="t" r="r" b="b"/>
            <a:pathLst>
              <a:path h="65404">
                <a:moveTo>
                  <a:pt x="0" y="0"/>
                </a:moveTo>
                <a:lnTo>
                  <a:pt x="0" y="6533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3858" y="2989785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43858" y="2565106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3858" y="2140427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3858" y="1715748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3858" y="1291069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5">
                <a:moveTo>
                  <a:pt x="0" y="0"/>
                </a:moveTo>
                <a:lnTo>
                  <a:pt x="0" y="196005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927583" y="974377"/>
            <a:ext cx="2101850" cy="316865"/>
            <a:chOff x="2927583" y="974377"/>
            <a:chExt cx="2101850" cy="316865"/>
          </a:xfrm>
        </p:grpSpPr>
        <p:sp>
          <p:nvSpPr>
            <p:cNvPr id="9" name="object 9"/>
            <p:cNvSpPr/>
            <p:nvPr/>
          </p:nvSpPr>
          <p:spPr>
            <a:xfrm>
              <a:off x="2943858" y="980727"/>
              <a:ext cx="0" cy="81915"/>
            </a:xfrm>
            <a:custGeom>
              <a:avLst/>
              <a:gdLst/>
              <a:ahLst/>
              <a:cxnLst/>
              <a:rect l="l" t="t" r="r" b="b"/>
              <a:pathLst>
                <a:path h="81915">
                  <a:moveTo>
                    <a:pt x="0" y="0"/>
                  </a:moveTo>
                  <a:lnTo>
                    <a:pt x="0" y="81668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3857" y="974377"/>
              <a:ext cx="2085339" cy="12700"/>
            </a:xfrm>
            <a:custGeom>
              <a:avLst/>
              <a:gdLst/>
              <a:ahLst/>
              <a:cxnLst/>
              <a:rect l="l" t="t" r="r" b="b"/>
              <a:pathLst>
                <a:path w="2085339" h="12700">
                  <a:moveTo>
                    <a:pt x="0" y="0"/>
                  </a:moveTo>
                  <a:lnTo>
                    <a:pt x="2085342" y="0"/>
                  </a:lnTo>
                  <a:lnTo>
                    <a:pt x="2085342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8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7583" y="1062395"/>
              <a:ext cx="1953260" cy="229235"/>
            </a:xfrm>
            <a:custGeom>
              <a:avLst/>
              <a:gdLst/>
              <a:ahLst/>
              <a:cxnLst/>
              <a:rect l="l" t="t" r="r" b="b"/>
              <a:pathLst>
                <a:path w="1953260" h="229234">
                  <a:moveTo>
                    <a:pt x="1952908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952908" y="228673"/>
                  </a:lnTo>
                  <a:lnTo>
                    <a:pt x="1952908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03829" y="1144065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3830" y="1176733"/>
              <a:ext cx="425450" cy="0"/>
            </a:xfrm>
            <a:custGeom>
              <a:avLst/>
              <a:gdLst/>
              <a:ahLst/>
              <a:cxnLst/>
              <a:rect l="l" t="t" r="r" b="b"/>
              <a:pathLst>
                <a:path w="425450">
                  <a:moveTo>
                    <a:pt x="0" y="0"/>
                  </a:moveTo>
                  <a:lnTo>
                    <a:pt x="425370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927583" y="1487074"/>
            <a:ext cx="1743075" cy="229235"/>
            <a:chOff x="2927583" y="1487074"/>
            <a:chExt cx="1743075" cy="229235"/>
          </a:xfrm>
        </p:grpSpPr>
        <p:sp>
          <p:nvSpPr>
            <p:cNvPr id="15" name="object 15"/>
            <p:cNvSpPr/>
            <p:nvPr/>
          </p:nvSpPr>
          <p:spPr>
            <a:xfrm>
              <a:off x="2927583" y="1487074"/>
              <a:ext cx="1562735" cy="229235"/>
            </a:xfrm>
            <a:custGeom>
              <a:avLst/>
              <a:gdLst/>
              <a:ahLst/>
              <a:cxnLst/>
              <a:rect l="l" t="t" r="r" b="b"/>
              <a:pathLst>
                <a:path w="1562735" h="229235">
                  <a:moveTo>
                    <a:pt x="1562327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562327" y="228673"/>
                  </a:lnTo>
                  <a:lnTo>
                    <a:pt x="1562327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8345" y="1568744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8927" y="1568744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8345" y="1601412"/>
              <a:ext cx="391795" cy="0"/>
            </a:xfrm>
            <a:custGeom>
              <a:avLst/>
              <a:gdLst/>
              <a:ahLst/>
              <a:cxnLst/>
              <a:rect l="l" t="t" r="r" b="b"/>
              <a:pathLst>
                <a:path w="391795">
                  <a:moveTo>
                    <a:pt x="0" y="0"/>
                  </a:moveTo>
                  <a:lnTo>
                    <a:pt x="39155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927583" y="1911753"/>
            <a:ext cx="1449705" cy="229235"/>
            <a:chOff x="2927583" y="1911753"/>
            <a:chExt cx="1449705" cy="229235"/>
          </a:xfrm>
        </p:grpSpPr>
        <p:sp>
          <p:nvSpPr>
            <p:cNvPr id="20" name="object 20"/>
            <p:cNvSpPr/>
            <p:nvPr/>
          </p:nvSpPr>
          <p:spPr>
            <a:xfrm>
              <a:off x="2927583" y="1911753"/>
              <a:ext cx="1236980" cy="229235"/>
            </a:xfrm>
            <a:custGeom>
              <a:avLst/>
              <a:gdLst/>
              <a:ahLst/>
              <a:cxnLst/>
              <a:rect l="l" t="t" r="r" b="b"/>
              <a:pathLst>
                <a:path w="1236979" h="229235">
                  <a:moveTo>
                    <a:pt x="1236841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236841" y="228673"/>
                  </a:lnTo>
                  <a:lnTo>
                    <a:pt x="1236841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20311" y="199342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75990" y="1993423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0312" y="2026091"/>
              <a:ext cx="455930" cy="0"/>
            </a:xfrm>
            <a:custGeom>
              <a:avLst/>
              <a:gdLst/>
              <a:ahLst/>
              <a:cxnLst/>
              <a:rect l="l" t="t" r="r" b="b"/>
              <a:pathLst>
                <a:path w="455929">
                  <a:moveTo>
                    <a:pt x="0" y="0"/>
                  </a:moveTo>
                  <a:lnTo>
                    <a:pt x="45567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927583" y="2336432"/>
            <a:ext cx="1254760" cy="229235"/>
            <a:chOff x="2927583" y="2336432"/>
            <a:chExt cx="1254760" cy="229235"/>
          </a:xfrm>
        </p:grpSpPr>
        <p:sp>
          <p:nvSpPr>
            <p:cNvPr id="25" name="object 25"/>
            <p:cNvSpPr/>
            <p:nvPr/>
          </p:nvSpPr>
          <p:spPr>
            <a:xfrm>
              <a:off x="2927583" y="2336432"/>
              <a:ext cx="1139190" cy="229235"/>
            </a:xfrm>
            <a:custGeom>
              <a:avLst/>
              <a:gdLst/>
              <a:ahLst/>
              <a:cxnLst/>
              <a:rect l="l" t="t" r="r" b="b"/>
              <a:pathLst>
                <a:path w="1139189" h="229235">
                  <a:moveTo>
                    <a:pt x="1139196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1139196" y="228673"/>
                  </a:lnTo>
                  <a:lnTo>
                    <a:pt x="1139196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52860" y="2418102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0699" y="2418102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52861" y="2450770"/>
              <a:ext cx="227965" cy="0"/>
            </a:xfrm>
            <a:custGeom>
              <a:avLst/>
              <a:gdLst/>
              <a:ahLst/>
              <a:cxnLst/>
              <a:rect l="l" t="t" r="r" b="b"/>
              <a:pathLst>
                <a:path w="227964">
                  <a:moveTo>
                    <a:pt x="0" y="0"/>
                  </a:moveTo>
                  <a:lnTo>
                    <a:pt x="227839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27583" y="2761112"/>
            <a:ext cx="1124585" cy="229235"/>
            <a:chOff x="2927583" y="2761112"/>
            <a:chExt cx="1124585" cy="229235"/>
          </a:xfrm>
        </p:grpSpPr>
        <p:sp>
          <p:nvSpPr>
            <p:cNvPr id="30" name="object 30"/>
            <p:cNvSpPr/>
            <p:nvPr/>
          </p:nvSpPr>
          <p:spPr>
            <a:xfrm>
              <a:off x="2927583" y="2761112"/>
              <a:ext cx="976630" cy="229235"/>
            </a:xfrm>
            <a:custGeom>
              <a:avLst/>
              <a:gdLst/>
              <a:ahLst/>
              <a:cxnLst/>
              <a:rect l="l" t="t" r="r" b="b"/>
              <a:pathLst>
                <a:path w="976629" h="229235">
                  <a:moveTo>
                    <a:pt x="976454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976454" y="228673"/>
                  </a:lnTo>
                  <a:lnTo>
                    <a:pt x="97645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25021" y="284278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50505" y="2842781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5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25021" y="2875449"/>
              <a:ext cx="325755" cy="0"/>
            </a:xfrm>
            <a:custGeom>
              <a:avLst/>
              <a:gdLst/>
              <a:ahLst/>
              <a:cxnLst/>
              <a:rect l="l" t="t" r="r" b="b"/>
              <a:pathLst>
                <a:path w="325754">
                  <a:moveTo>
                    <a:pt x="0" y="0"/>
                  </a:moveTo>
                  <a:lnTo>
                    <a:pt x="32548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2927583" y="3185791"/>
            <a:ext cx="570865" cy="229235"/>
            <a:chOff x="2927583" y="3185791"/>
            <a:chExt cx="570865" cy="229235"/>
          </a:xfrm>
        </p:grpSpPr>
        <p:sp>
          <p:nvSpPr>
            <p:cNvPr id="35" name="object 35"/>
            <p:cNvSpPr/>
            <p:nvPr/>
          </p:nvSpPr>
          <p:spPr>
            <a:xfrm>
              <a:off x="2927583" y="3185791"/>
              <a:ext cx="488315" cy="229235"/>
            </a:xfrm>
            <a:custGeom>
              <a:avLst/>
              <a:gdLst/>
              <a:ahLst/>
              <a:cxnLst/>
              <a:rect l="l" t="t" r="r" b="b"/>
              <a:pathLst>
                <a:path w="488314" h="229235">
                  <a:moveTo>
                    <a:pt x="488227" y="0"/>
                  </a:moveTo>
                  <a:lnTo>
                    <a:pt x="0" y="0"/>
                  </a:lnTo>
                  <a:lnTo>
                    <a:pt x="0" y="228673"/>
                  </a:lnTo>
                  <a:lnTo>
                    <a:pt x="488227" y="228673"/>
                  </a:lnTo>
                  <a:lnTo>
                    <a:pt x="488227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34439" y="3267460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97182" y="3267460"/>
              <a:ext cx="0" cy="65405"/>
            </a:xfrm>
            <a:custGeom>
              <a:avLst/>
              <a:gdLst/>
              <a:ahLst/>
              <a:cxnLst/>
              <a:rect l="l" t="t" r="r" b="b"/>
              <a:pathLst>
                <a:path h="65404">
                  <a:moveTo>
                    <a:pt x="0" y="0"/>
                  </a:moveTo>
                  <a:lnTo>
                    <a:pt x="0" y="65335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34439" y="3300128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5">
                  <a:moveTo>
                    <a:pt x="0" y="0"/>
                  </a:moveTo>
                  <a:lnTo>
                    <a:pt x="16274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57237" y="357898"/>
            <a:ext cx="4925695" cy="3086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30"/>
              </a:spcBef>
            </a:pPr>
            <a:r>
              <a:rPr sz="1750" b="1" spc="20" dirty="0">
                <a:solidFill>
                  <a:srgbClr val="5C5C5C"/>
                </a:solidFill>
                <a:latin typeface="Arial"/>
                <a:cs typeface="Arial"/>
              </a:rPr>
              <a:t>How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important is </a:t>
            </a:r>
            <a:r>
              <a:rPr sz="1750" b="1" spc="15" dirty="0">
                <a:solidFill>
                  <a:srgbClr val="5C5C5C"/>
                </a:solidFill>
                <a:latin typeface="Arial"/>
                <a:cs typeface="Arial"/>
              </a:rPr>
              <a:t>each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feature </a:t>
            </a:r>
            <a:r>
              <a:rPr sz="1750" b="1" spc="1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the</a:t>
            </a:r>
            <a:r>
              <a:rPr sz="1750" b="1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b="1" spc="10" dirty="0">
                <a:solidFill>
                  <a:srgbClr val="5C5C5C"/>
                </a:solidFill>
                <a:latin typeface="Arial"/>
                <a:cs typeface="Arial"/>
              </a:rPr>
              <a:t>result: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12700" marR="2106930" indent="1609725" algn="r">
              <a:lnSpc>
                <a:spcPct val="159500"/>
              </a:lnSpc>
              <a:spcBef>
                <a:spcPts val="5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7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area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Distance to</a:t>
            </a:r>
            <a:r>
              <a:rPr sz="175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school,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parks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Accessible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to</a:t>
            </a:r>
            <a:r>
              <a:rPr sz="17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transportation</a:t>
            </a:r>
            <a:endParaRPr sz="1750">
              <a:latin typeface="Arial"/>
              <a:cs typeface="Arial"/>
            </a:endParaRPr>
          </a:p>
          <a:p>
            <a:pPr marR="2145665" algn="r">
              <a:lnSpc>
                <a:spcPct val="100000"/>
              </a:lnSpc>
              <a:spcBef>
                <a:spcPts val="1170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7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rooms</a:t>
            </a:r>
            <a:endParaRPr sz="1750">
              <a:latin typeface="Arial"/>
              <a:cs typeface="Arial"/>
            </a:endParaRPr>
          </a:p>
          <a:p>
            <a:pPr marL="1161415" marR="2145665" indent="275590" algn="r">
              <a:lnSpc>
                <a:spcPct val="155800"/>
              </a:lnSpc>
              <a:spcBef>
                <a:spcPts val="155"/>
              </a:spcBef>
            </a:pP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Age</a:t>
            </a:r>
            <a:r>
              <a:rPr sz="17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7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house </a:t>
            </a:r>
            <a:r>
              <a:rPr sz="17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5C5C5C"/>
                </a:solidFill>
                <a:latin typeface="Arial"/>
                <a:cs typeface="Arial"/>
              </a:rPr>
              <a:t>Local crime</a:t>
            </a:r>
            <a:r>
              <a:rPr sz="17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5C5C5C"/>
                </a:solidFill>
                <a:latin typeface="Arial"/>
                <a:cs typeface="Arial"/>
              </a:rPr>
              <a:t>rate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9567" y="883830"/>
            <a:ext cx="2233930" cy="2272665"/>
            <a:chOff x="2699567" y="883830"/>
            <a:chExt cx="2233930" cy="2272665"/>
          </a:xfrm>
        </p:grpSpPr>
        <p:sp>
          <p:nvSpPr>
            <p:cNvPr id="3" name="object 3"/>
            <p:cNvSpPr/>
            <p:nvPr/>
          </p:nvSpPr>
          <p:spPr>
            <a:xfrm>
              <a:off x="2705918" y="890181"/>
              <a:ext cx="0" cy="2259965"/>
            </a:xfrm>
            <a:custGeom>
              <a:avLst/>
              <a:gdLst/>
              <a:ahLst/>
              <a:cxnLst/>
              <a:rect l="l" t="t" r="r" b="b"/>
              <a:pathLst>
                <a:path h="2259965">
                  <a:moveTo>
                    <a:pt x="0" y="225941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05917" y="890180"/>
              <a:ext cx="2221230" cy="0"/>
            </a:xfrm>
            <a:custGeom>
              <a:avLst/>
              <a:gdLst/>
              <a:ahLst/>
              <a:cxnLst/>
              <a:rect l="l" t="t" r="r" b="b"/>
              <a:pathLst>
                <a:path w="2221229">
                  <a:moveTo>
                    <a:pt x="222107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5361" y="474622"/>
            <a:ext cx="4958715" cy="26492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29510">
              <a:lnSpc>
                <a:spcPct val="100000"/>
              </a:lnSpc>
              <a:spcBef>
                <a:spcPts val="960"/>
              </a:spcBef>
            </a:pP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Feature importance</a:t>
            </a:r>
            <a:r>
              <a:rPr sz="1600" b="1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  <a:p>
            <a:pPr marL="255270" marR="2395855" indent="1235075" algn="r">
              <a:lnSpc>
                <a:spcPts val="2950"/>
              </a:lnSpc>
              <a:spcBef>
                <a:spcPts val="110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60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area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 Distance to school,</a:t>
            </a:r>
            <a:r>
              <a:rPr sz="16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parks</a:t>
            </a:r>
            <a:endParaRPr sz="1600">
              <a:latin typeface="Arial"/>
              <a:cs typeface="Arial"/>
            </a:endParaRPr>
          </a:p>
          <a:p>
            <a:pPr marR="2409825" algn="r">
              <a:lnSpc>
                <a:spcPct val="100000"/>
              </a:lnSpc>
              <a:spcBef>
                <a:spcPts val="925"/>
              </a:spcBef>
            </a:pP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Accessible to</a:t>
            </a:r>
            <a:r>
              <a:rPr sz="16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transportation</a:t>
            </a:r>
            <a:endParaRPr sz="1600">
              <a:latin typeface="Arial"/>
              <a:cs typeface="Arial"/>
            </a:endParaRPr>
          </a:p>
          <a:p>
            <a:pPr marR="2409825" algn="r">
              <a:lnSpc>
                <a:spcPct val="100000"/>
              </a:lnSpc>
              <a:spcBef>
                <a:spcPts val="1030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Number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6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rooms</a:t>
            </a:r>
            <a:endParaRPr sz="1600">
              <a:latin typeface="Arial"/>
              <a:cs typeface="Arial"/>
            </a:endParaRPr>
          </a:p>
          <a:p>
            <a:pPr marL="1076325" marR="2409825" indent="250825" algn="r">
              <a:lnSpc>
                <a:spcPct val="153700"/>
              </a:lnSpc>
              <a:spcBef>
                <a:spcPts val="16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Age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6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house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 Local crime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5C5C5C"/>
                </a:solidFill>
                <a:latin typeface="Arial"/>
                <a:cs typeface="Arial"/>
              </a:rPr>
              <a:t>rate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63621" y="951318"/>
            <a:ext cx="1978660" cy="2152015"/>
            <a:chOff x="2763621" y="951318"/>
            <a:chExt cx="1978660" cy="2152015"/>
          </a:xfrm>
        </p:grpSpPr>
        <p:sp>
          <p:nvSpPr>
            <p:cNvPr id="7" name="object 7"/>
            <p:cNvSpPr/>
            <p:nvPr/>
          </p:nvSpPr>
          <p:spPr>
            <a:xfrm>
              <a:off x="3413588" y="103785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0467" y="1037855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13587" y="1067390"/>
              <a:ext cx="1327150" cy="0"/>
            </a:xfrm>
            <a:custGeom>
              <a:avLst/>
              <a:gdLst/>
              <a:ahLst/>
              <a:cxnLst/>
              <a:rect l="l" t="t" r="r" b="b"/>
              <a:pathLst>
                <a:path w="1327150">
                  <a:moveTo>
                    <a:pt x="0" y="0"/>
                  </a:moveTo>
                  <a:lnTo>
                    <a:pt x="256983" y="0"/>
                  </a:lnTo>
                </a:path>
                <a:path w="1327150">
                  <a:moveTo>
                    <a:pt x="1128869" y="0"/>
                  </a:moveTo>
                  <a:lnTo>
                    <a:pt x="1326879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64216" y="964018"/>
              <a:ext cx="885190" cy="207010"/>
            </a:xfrm>
            <a:custGeom>
              <a:avLst/>
              <a:gdLst/>
              <a:ahLst/>
              <a:cxnLst/>
              <a:rect l="l" t="t" r="r" b="b"/>
              <a:pathLst>
                <a:path w="885189" h="207009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885189" h="20700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885189" h="207009">
                  <a:moveTo>
                    <a:pt x="878230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878230" y="200393"/>
                  </a:lnTo>
                  <a:lnTo>
                    <a:pt x="878230" y="6350"/>
                  </a:lnTo>
                  <a:close/>
                </a:path>
                <a:path w="885189" h="207009">
                  <a:moveTo>
                    <a:pt x="884580" y="200393"/>
                  </a:moveTo>
                  <a:lnTo>
                    <a:pt x="878230" y="200393"/>
                  </a:lnTo>
                  <a:lnTo>
                    <a:pt x="878230" y="206743"/>
                  </a:lnTo>
                  <a:lnTo>
                    <a:pt x="884580" y="200393"/>
                  </a:lnTo>
                  <a:close/>
                </a:path>
                <a:path w="885189" h="207009">
                  <a:moveTo>
                    <a:pt x="884580" y="6350"/>
                  </a:moveTo>
                  <a:lnTo>
                    <a:pt x="878230" y="0"/>
                  </a:lnTo>
                  <a:lnTo>
                    <a:pt x="878230" y="6350"/>
                  </a:lnTo>
                  <a:lnTo>
                    <a:pt x="884580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4220" y="964018"/>
              <a:ext cx="885190" cy="207010"/>
            </a:xfrm>
            <a:custGeom>
              <a:avLst/>
              <a:gdLst/>
              <a:ahLst/>
              <a:cxnLst/>
              <a:rect l="l" t="t" r="r" b="b"/>
              <a:pathLst>
                <a:path w="885189" h="207009">
                  <a:moveTo>
                    <a:pt x="0" y="0"/>
                  </a:moveTo>
                  <a:lnTo>
                    <a:pt x="352452" y="0"/>
                  </a:lnTo>
                  <a:lnTo>
                    <a:pt x="884586" y="0"/>
                  </a:lnTo>
                  <a:lnTo>
                    <a:pt x="884586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9201" y="978786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19990" y="142180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4577" y="1421809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19991" y="1451344"/>
              <a:ext cx="885190" cy="0"/>
            </a:xfrm>
            <a:custGeom>
              <a:avLst/>
              <a:gdLst/>
              <a:ahLst/>
              <a:cxnLst/>
              <a:rect l="l" t="t" r="r" b="b"/>
              <a:pathLst>
                <a:path w="885189">
                  <a:moveTo>
                    <a:pt x="0" y="0"/>
                  </a:moveTo>
                  <a:lnTo>
                    <a:pt x="109551" y="0"/>
                  </a:lnTo>
                </a:path>
                <a:path w="885189">
                  <a:moveTo>
                    <a:pt x="686575" y="0"/>
                  </a:moveTo>
                  <a:lnTo>
                    <a:pt x="884586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3183" y="1347977"/>
              <a:ext cx="589915" cy="207010"/>
            </a:xfrm>
            <a:custGeom>
              <a:avLst/>
              <a:gdLst/>
              <a:ahLst/>
              <a:cxnLst/>
              <a:rect l="l" t="t" r="r" b="b"/>
              <a:pathLst>
                <a:path w="589914" h="207009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589914" h="20700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589914" h="207009">
                  <a:moveTo>
                    <a:pt x="583374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583374" y="200393"/>
                  </a:lnTo>
                  <a:lnTo>
                    <a:pt x="583374" y="6350"/>
                  </a:lnTo>
                  <a:close/>
                </a:path>
                <a:path w="589914" h="207009">
                  <a:moveTo>
                    <a:pt x="589724" y="200393"/>
                  </a:moveTo>
                  <a:lnTo>
                    <a:pt x="583374" y="200393"/>
                  </a:lnTo>
                  <a:lnTo>
                    <a:pt x="583374" y="206743"/>
                  </a:lnTo>
                  <a:lnTo>
                    <a:pt x="589724" y="200393"/>
                  </a:lnTo>
                  <a:close/>
                </a:path>
                <a:path w="589914" h="207009">
                  <a:moveTo>
                    <a:pt x="589724" y="6350"/>
                  </a:moveTo>
                  <a:lnTo>
                    <a:pt x="583374" y="0"/>
                  </a:lnTo>
                  <a:lnTo>
                    <a:pt x="583374" y="6350"/>
                  </a:lnTo>
                  <a:lnTo>
                    <a:pt x="589724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23193" y="1347971"/>
              <a:ext cx="589915" cy="207010"/>
            </a:xfrm>
            <a:custGeom>
              <a:avLst/>
              <a:gdLst/>
              <a:ahLst/>
              <a:cxnLst/>
              <a:rect l="l" t="t" r="r" b="b"/>
              <a:pathLst>
                <a:path w="589914" h="207009">
                  <a:moveTo>
                    <a:pt x="0" y="0"/>
                  </a:moveTo>
                  <a:lnTo>
                    <a:pt x="234968" y="0"/>
                  </a:lnTo>
                  <a:lnTo>
                    <a:pt x="589724" y="0"/>
                  </a:lnTo>
                  <a:lnTo>
                    <a:pt x="589724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3825" y="1362739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00780" y="1805762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2522" y="1805762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0780" y="1835297"/>
              <a:ext cx="1621790" cy="0"/>
            </a:xfrm>
            <a:custGeom>
              <a:avLst/>
              <a:gdLst/>
              <a:ahLst/>
              <a:cxnLst/>
              <a:rect l="l" t="t" r="r" b="b"/>
              <a:pathLst>
                <a:path w="1621789">
                  <a:moveTo>
                    <a:pt x="0" y="0"/>
                  </a:moveTo>
                  <a:lnTo>
                    <a:pt x="404413" y="0"/>
                  </a:lnTo>
                </a:path>
                <a:path w="1621789">
                  <a:moveTo>
                    <a:pt x="1423732" y="0"/>
                  </a:moveTo>
                  <a:lnTo>
                    <a:pt x="1621741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98837" y="1731936"/>
              <a:ext cx="1032510" cy="207010"/>
            </a:xfrm>
            <a:custGeom>
              <a:avLst/>
              <a:gdLst/>
              <a:ahLst/>
              <a:cxnLst/>
              <a:rect l="l" t="t" r="r" b="b"/>
              <a:pathLst>
                <a:path w="1032510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1032510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1032510" h="207010">
                  <a:moveTo>
                    <a:pt x="1025664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1025664" y="200393"/>
                  </a:lnTo>
                  <a:lnTo>
                    <a:pt x="1025664" y="6350"/>
                  </a:lnTo>
                  <a:close/>
                </a:path>
                <a:path w="1032510" h="207010">
                  <a:moveTo>
                    <a:pt x="1032014" y="200393"/>
                  </a:moveTo>
                  <a:lnTo>
                    <a:pt x="1025664" y="200393"/>
                  </a:lnTo>
                  <a:lnTo>
                    <a:pt x="1025664" y="206743"/>
                  </a:lnTo>
                  <a:lnTo>
                    <a:pt x="1032014" y="200393"/>
                  </a:lnTo>
                  <a:close/>
                </a:path>
                <a:path w="1032510" h="207010">
                  <a:moveTo>
                    <a:pt x="1032014" y="6350"/>
                  </a:moveTo>
                  <a:lnTo>
                    <a:pt x="1025664" y="0"/>
                  </a:lnTo>
                  <a:lnTo>
                    <a:pt x="1025664" y="6350"/>
                  </a:lnTo>
                  <a:lnTo>
                    <a:pt x="1032014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98843" y="1731925"/>
              <a:ext cx="1032510" cy="207010"/>
            </a:xfrm>
            <a:custGeom>
              <a:avLst/>
              <a:gdLst/>
              <a:ahLst/>
              <a:cxnLst/>
              <a:rect l="l" t="t" r="r" b="b"/>
              <a:pathLst>
                <a:path w="1032510" h="207010">
                  <a:moveTo>
                    <a:pt x="0" y="0"/>
                  </a:moveTo>
                  <a:lnTo>
                    <a:pt x="411194" y="0"/>
                  </a:lnTo>
                  <a:lnTo>
                    <a:pt x="1032017" y="0"/>
                  </a:lnTo>
                  <a:lnTo>
                    <a:pt x="1032017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14852" y="1746693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4615" y="2189716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44340" y="2189716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4614" y="2219251"/>
              <a:ext cx="589915" cy="0"/>
            </a:xfrm>
            <a:custGeom>
              <a:avLst/>
              <a:gdLst/>
              <a:ahLst/>
              <a:cxnLst/>
              <a:rect l="l" t="t" r="r" b="b"/>
              <a:pathLst>
                <a:path w="589914">
                  <a:moveTo>
                    <a:pt x="0" y="0"/>
                  </a:moveTo>
                  <a:lnTo>
                    <a:pt x="80065" y="0"/>
                  </a:lnTo>
                </a:path>
                <a:path w="589914">
                  <a:moveTo>
                    <a:pt x="362228" y="0"/>
                  </a:moveTo>
                  <a:lnTo>
                    <a:pt x="58972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28327" y="2115883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295275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5275" h="207010">
                  <a:moveTo>
                    <a:pt x="288505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288505" y="200393"/>
                  </a:lnTo>
                  <a:lnTo>
                    <a:pt x="288505" y="6350"/>
                  </a:lnTo>
                  <a:close/>
                </a:path>
                <a:path w="295275" h="207010">
                  <a:moveTo>
                    <a:pt x="294855" y="200393"/>
                  </a:moveTo>
                  <a:lnTo>
                    <a:pt x="288505" y="200393"/>
                  </a:lnTo>
                  <a:lnTo>
                    <a:pt x="288505" y="206743"/>
                  </a:lnTo>
                  <a:lnTo>
                    <a:pt x="294855" y="200393"/>
                  </a:lnTo>
                  <a:close/>
                </a:path>
                <a:path w="295275" h="207010">
                  <a:moveTo>
                    <a:pt x="294855" y="6350"/>
                  </a:moveTo>
                  <a:lnTo>
                    <a:pt x="288505" y="0"/>
                  </a:lnTo>
                  <a:lnTo>
                    <a:pt x="288505" y="6350"/>
                  </a:lnTo>
                  <a:lnTo>
                    <a:pt x="294855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28330" y="2115879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0" y="0"/>
                  </a:moveTo>
                  <a:lnTo>
                    <a:pt x="117484" y="0"/>
                  </a:lnTo>
                  <a:lnTo>
                    <a:pt x="294862" y="0"/>
                  </a:lnTo>
                  <a:lnTo>
                    <a:pt x="294862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31532" y="2130647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11884" y="25736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79401" y="2573670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11884" y="2603205"/>
              <a:ext cx="967740" cy="0"/>
            </a:xfrm>
            <a:custGeom>
              <a:avLst/>
              <a:gdLst/>
              <a:ahLst/>
              <a:cxnLst/>
              <a:rect l="l" t="t" r="r" b="b"/>
              <a:pathLst>
                <a:path w="967739">
                  <a:moveTo>
                    <a:pt x="0" y="0"/>
                  </a:moveTo>
                  <a:lnTo>
                    <a:pt x="189103" y="0"/>
                  </a:lnTo>
                </a:path>
                <a:path w="967739">
                  <a:moveTo>
                    <a:pt x="821414" y="0"/>
                  </a:moveTo>
                  <a:lnTo>
                    <a:pt x="967516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94634" y="2499842"/>
              <a:ext cx="645160" cy="207010"/>
            </a:xfrm>
            <a:custGeom>
              <a:avLst/>
              <a:gdLst/>
              <a:ahLst/>
              <a:cxnLst/>
              <a:rect l="l" t="t" r="r" b="b"/>
              <a:pathLst>
                <a:path w="645160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645160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645160" h="207010">
                  <a:moveTo>
                    <a:pt x="638657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638657" y="200393"/>
                  </a:lnTo>
                  <a:lnTo>
                    <a:pt x="638657" y="6350"/>
                  </a:lnTo>
                  <a:close/>
                </a:path>
                <a:path w="645160" h="207010">
                  <a:moveTo>
                    <a:pt x="645007" y="200393"/>
                  </a:moveTo>
                  <a:lnTo>
                    <a:pt x="638657" y="200393"/>
                  </a:lnTo>
                  <a:lnTo>
                    <a:pt x="638657" y="206743"/>
                  </a:lnTo>
                  <a:lnTo>
                    <a:pt x="645007" y="200393"/>
                  </a:lnTo>
                  <a:close/>
                </a:path>
                <a:path w="645160" h="207010">
                  <a:moveTo>
                    <a:pt x="645007" y="6350"/>
                  </a:moveTo>
                  <a:lnTo>
                    <a:pt x="638657" y="0"/>
                  </a:lnTo>
                  <a:lnTo>
                    <a:pt x="638657" y="6350"/>
                  </a:lnTo>
                  <a:lnTo>
                    <a:pt x="645007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94637" y="2499832"/>
              <a:ext cx="645160" cy="207010"/>
            </a:xfrm>
            <a:custGeom>
              <a:avLst/>
              <a:gdLst/>
              <a:ahLst/>
              <a:cxnLst/>
              <a:rect l="l" t="t" r="r" b="b"/>
              <a:pathLst>
                <a:path w="645160" h="207010">
                  <a:moveTo>
                    <a:pt x="0" y="0"/>
                  </a:moveTo>
                  <a:lnTo>
                    <a:pt x="256996" y="0"/>
                  </a:lnTo>
                  <a:lnTo>
                    <a:pt x="645010" y="0"/>
                  </a:lnTo>
                  <a:lnTo>
                    <a:pt x="645010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13894" y="2514599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64891" y="2957623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54615" y="2957623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89">
                  <a:moveTo>
                    <a:pt x="0" y="0"/>
                  </a:moveTo>
                  <a:lnTo>
                    <a:pt x="0" y="59069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64890" y="2987158"/>
              <a:ext cx="589915" cy="0"/>
            </a:xfrm>
            <a:custGeom>
              <a:avLst/>
              <a:gdLst/>
              <a:ahLst/>
              <a:cxnLst/>
              <a:rect l="l" t="t" r="r" b="b"/>
              <a:pathLst>
                <a:path w="589914">
                  <a:moveTo>
                    <a:pt x="0" y="0"/>
                  </a:moveTo>
                  <a:lnTo>
                    <a:pt x="139038" y="0"/>
                  </a:lnTo>
                </a:path>
                <a:path w="589914">
                  <a:moveTo>
                    <a:pt x="421200" y="0"/>
                  </a:moveTo>
                  <a:lnTo>
                    <a:pt x="58972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897568" y="2883788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6350" y="200393"/>
                  </a:moveTo>
                  <a:lnTo>
                    <a:pt x="0" y="200393"/>
                  </a:lnTo>
                  <a:lnTo>
                    <a:pt x="6350" y="206743"/>
                  </a:lnTo>
                  <a:lnTo>
                    <a:pt x="6350" y="200393"/>
                  </a:lnTo>
                  <a:close/>
                </a:path>
                <a:path w="295275" h="20701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5275" h="207010">
                  <a:moveTo>
                    <a:pt x="288518" y="6350"/>
                  </a:moveTo>
                  <a:lnTo>
                    <a:pt x="6350" y="6350"/>
                  </a:lnTo>
                  <a:lnTo>
                    <a:pt x="6350" y="200393"/>
                  </a:lnTo>
                  <a:lnTo>
                    <a:pt x="288518" y="200393"/>
                  </a:lnTo>
                  <a:lnTo>
                    <a:pt x="288518" y="6350"/>
                  </a:lnTo>
                  <a:close/>
                </a:path>
                <a:path w="295275" h="207010">
                  <a:moveTo>
                    <a:pt x="294868" y="200393"/>
                  </a:moveTo>
                  <a:lnTo>
                    <a:pt x="288518" y="200393"/>
                  </a:lnTo>
                  <a:lnTo>
                    <a:pt x="288518" y="206743"/>
                  </a:lnTo>
                  <a:lnTo>
                    <a:pt x="294868" y="200393"/>
                  </a:lnTo>
                  <a:close/>
                </a:path>
                <a:path w="295275" h="207010">
                  <a:moveTo>
                    <a:pt x="294868" y="6350"/>
                  </a:moveTo>
                  <a:lnTo>
                    <a:pt x="288518" y="0"/>
                  </a:lnTo>
                  <a:lnTo>
                    <a:pt x="288518" y="6350"/>
                  </a:lnTo>
                  <a:lnTo>
                    <a:pt x="294868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97578" y="2883785"/>
              <a:ext cx="295275" cy="207010"/>
            </a:xfrm>
            <a:custGeom>
              <a:avLst/>
              <a:gdLst/>
              <a:ahLst/>
              <a:cxnLst/>
              <a:rect l="l" t="t" r="r" b="b"/>
              <a:pathLst>
                <a:path w="295275" h="207010">
                  <a:moveTo>
                    <a:pt x="0" y="0"/>
                  </a:moveTo>
                  <a:lnTo>
                    <a:pt x="117484" y="0"/>
                  </a:lnTo>
                  <a:lnTo>
                    <a:pt x="294862" y="0"/>
                  </a:lnTo>
                  <a:lnTo>
                    <a:pt x="294862" y="206744"/>
                  </a:lnTo>
                  <a:lnTo>
                    <a:pt x="0" y="20674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59752" y="2898553"/>
              <a:ext cx="0" cy="179705"/>
            </a:xfrm>
            <a:custGeom>
              <a:avLst/>
              <a:gdLst/>
              <a:ahLst/>
              <a:cxnLst/>
              <a:rect l="l" t="t" r="r" b="b"/>
              <a:pathLst>
                <a:path h="179705">
                  <a:moveTo>
                    <a:pt x="0" y="0"/>
                  </a:moveTo>
                  <a:lnTo>
                    <a:pt x="0" y="179653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0718" y="3203942"/>
            <a:ext cx="0" cy="60325"/>
          </a:xfrm>
          <a:custGeom>
            <a:avLst/>
            <a:gdLst/>
            <a:ahLst/>
            <a:cxnLst/>
            <a:rect l="l" t="t" r="r" b="b"/>
            <a:pathLst>
              <a:path h="60325">
                <a:moveTo>
                  <a:pt x="0" y="0"/>
                </a:moveTo>
                <a:lnTo>
                  <a:pt x="0" y="59957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50718" y="2814216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3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50718" y="2424489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3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0718" y="2034763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3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0718" y="1645038"/>
            <a:ext cx="0" cy="180340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79872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0718" y="1255312"/>
            <a:ext cx="0" cy="180340"/>
          </a:xfrm>
          <a:custGeom>
            <a:avLst/>
            <a:gdLst/>
            <a:ahLst/>
            <a:cxnLst/>
            <a:rect l="l" t="t" r="r" b="b"/>
            <a:pathLst>
              <a:path h="180340">
                <a:moveTo>
                  <a:pt x="0" y="0"/>
                </a:moveTo>
                <a:lnTo>
                  <a:pt x="0" y="179872"/>
                </a:lnTo>
              </a:path>
            </a:pathLst>
          </a:custGeom>
          <a:ln w="12700">
            <a:solidFill>
              <a:srgbClr val="E5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935721" y="964161"/>
            <a:ext cx="2093595" cy="291465"/>
            <a:chOff x="2935721" y="964161"/>
            <a:chExt cx="2093595" cy="291465"/>
          </a:xfrm>
        </p:grpSpPr>
        <p:sp>
          <p:nvSpPr>
            <p:cNvPr id="9" name="object 9"/>
            <p:cNvSpPr/>
            <p:nvPr/>
          </p:nvSpPr>
          <p:spPr>
            <a:xfrm>
              <a:off x="2950718" y="970512"/>
              <a:ext cx="0" cy="75565"/>
            </a:xfrm>
            <a:custGeom>
              <a:avLst/>
              <a:gdLst/>
              <a:ahLst/>
              <a:cxnLst/>
              <a:rect l="l" t="t" r="r" b="b"/>
              <a:pathLst>
                <a:path h="75565">
                  <a:moveTo>
                    <a:pt x="0" y="0"/>
                  </a:moveTo>
                  <a:lnTo>
                    <a:pt x="0" y="74946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50717" y="964161"/>
              <a:ext cx="2078989" cy="12700"/>
            </a:xfrm>
            <a:custGeom>
              <a:avLst/>
              <a:gdLst/>
              <a:ahLst/>
              <a:cxnLst/>
              <a:rect l="l" t="t" r="r" b="b"/>
              <a:pathLst>
                <a:path w="2078989" h="12700">
                  <a:moveTo>
                    <a:pt x="0" y="0"/>
                  </a:moveTo>
                  <a:lnTo>
                    <a:pt x="2078482" y="0"/>
                  </a:lnTo>
                  <a:lnTo>
                    <a:pt x="2078482" y="12699"/>
                  </a:lnTo>
                  <a:lnTo>
                    <a:pt x="0" y="126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8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5721" y="1045458"/>
              <a:ext cx="1799589" cy="210185"/>
            </a:xfrm>
            <a:custGeom>
              <a:avLst/>
              <a:gdLst/>
              <a:ahLst/>
              <a:cxnLst/>
              <a:rect l="l" t="t" r="r" b="b"/>
              <a:pathLst>
                <a:path w="1799589" h="210184">
                  <a:moveTo>
                    <a:pt x="1799584" y="0"/>
                  </a:moveTo>
                  <a:lnTo>
                    <a:pt x="0" y="0"/>
                  </a:lnTo>
                  <a:lnTo>
                    <a:pt x="0" y="209853"/>
                  </a:lnTo>
                  <a:lnTo>
                    <a:pt x="1799584" y="209853"/>
                  </a:lnTo>
                  <a:lnTo>
                    <a:pt x="1799584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935721" y="1435185"/>
            <a:ext cx="1440180" cy="210185"/>
          </a:xfrm>
          <a:custGeom>
            <a:avLst/>
            <a:gdLst/>
            <a:ahLst/>
            <a:cxnLst/>
            <a:rect l="l" t="t" r="r" b="b"/>
            <a:pathLst>
              <a:path w="1440179" h="210185">
                <a:moveTo>
                  <a:pt x="1439668" y="0"/>
                </a:moveTo>
                <a:lnTo>
                  <a:pt x="0" y="0"/>
                </a:lnTo>
                <a:lnTo>
                  <a:pt x="0" y="209853"/>
                </a:lnTo>
                <a:lnTo>
                  <a:pt x="1439668" y="209853"/>
                </a:lnTo>
                <a:lnTo>
                  <a:pt x="1439668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5721" y="1824911"/>
            <a:ext cx="1139825" cy="210185"/>
          </a:xfrm>
          <a:custGeom>
            <a:avLst/>
            <a:gdLst/>
            <a:ahLst/>
            <a:cxnLst/>
            <a:rect l="l" t="t" r="r" b="b"/>
            <a:pathLst>
              <a:path w="1139825" h="210185">
                <a:moveTo>
                  <a:pt x="1139737" y="0"/>
                </a:moveTo>
                <a:lnTo>
                  <a:pt x="0" y="0"/>
                </a:lnTo>
                <a:lnTo>
                  <a:pt x="0" y="209852"/>
                </a:lnTo>
                <a:lnTo>
                  <a:pt x="1139737" y="209852"/>
                </a:lnTo>
                <a:lnTo>
                  <a:pt x="1139737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5721" y="2214637"/>
            <a:ext cx="1050290" cy="210185"/>
          </a:xfrm>
          <a:custGeom>
            <a:avLst/>
            <a:gdLst/>
            <a:ahLst/>
            <a:cxnLst/>
            <a:rect l="l" t="t" r="r" b="b"/>
            <a:pathLst>
              <a:path w="1050289" h="210185">
                <a:moveTo>
                  <a:pt x="1049757" y="0"/>
                </a:moveTo>
                <a:lnTo>
                  <a:pt x="0" y="0"/>
                </a:lnTo>
                <a:lnTo>
                  <a:pt x="0" y="209852"/>
                </a:lnTo>
                <a:lnTo>
                  <a:pt x="1049757" y="209852"/>
                </a:lnTo>
                <a:lnTo>
                  <a:pt x="1049757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5721" y="2604363"/>
            <a:ext cx="899794" cy="210185"/>
          </a:xfrm>
          <a:custGeom>
            <a:avLst/>
            <a:gdLst/>
            <a:ahLst/>
            <a:cxnLst/>
            <a:rect l="l" t="t" r="r" b="b"/>
            <a:pathLst>
              <a:path w="899795" h="210185">
                <a:moveTo>
                  <a:pt x="899792" y="0"/>
                </a:moveTo>
                <a:lnTo>
                  <a:pt x="0" y="0"/>
                </a:lnTo>
                <a:lnTo>
                  <a:pt x="0" y="209852"/>
                </a:lnTo>
                <a:lnTo>
                  <a:pt x="899792" y="209852"/>
                </a:lnTo>
                <a:lnTo>
                  <a:pt x="899792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35721" y="2994089"/>
            <a:ext cx="450215" cy="210185"/>
          </a:xfrm>
          <a:custGeom>
            <a:avLst/>
            <a:gdLst/>
            <a:ahLst/>
            <a:cxnLst/>
            <a:rect l="l" t="t" r="r" b="b"/>
            <a:pathLst>
              <a:path w="450214" h="210185">
                <a:moveTo>
                  <a:pt x="449896" y="0"/>
                </a:moveTo>
                <a:lnTo>
                  <a:pt x="0" y="0"/>
                </a:lnTo>
                <a:lnTo>
                  <a:pt x="0" y="209852"/>
                </a:lnTo>
                <a:lnTo>
                  <a:pt x="449896" y="209852"/>
                </a:lnTo>
                <a:lnTo>
                  <a:pt x="449896" y="0"/>
                </a:lnTo>
                <a:close/>
              </a:path>
            </a:pathLst>
          </a:custGeom>
          <a:solidFill>
            <a:srgbClr val="F5A6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0652" y="401801"/>
            <a:ext cx="4682490" cy="28346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35"/>
              </a:spcBef>
            </a:pPr>
            <a:r>
              <a:rPr sz="1600" b="1" spc="20" dirty="0">
                <a:solidFill>
                  <a:srgbClr val="5C5C5C"/>
                </a:solidFill>
                <a:latin typeface="Arial"/>
                <a:cs typeface="Arial"/>
              </a:rPr>
              <a:t>How </a:t>
            </a:r>
            <a:r>
              <a:rPr sz="1600" b="1" spc="15" dirty="0">
                <a:solidFill>
                  <a:srgbClr val="5C5C5C"/>
                </a:solidFill>
                <a:latin typeface="Arial"/>
                <a:cs typeface="Arial"/>
              </a:rPr>
              <a:t>important </a:t>
            </a:r>
            <a:r>
              <a:rPr sz="1600" b="1" spc="10" dirty="0">
                <a:solidFill>
                  <a:srgbClr val="5C5C5C"/>
                </a:solidFill>
                <a:latin typeface="Arial"/>
                <a:cs typeface="Arial"/>
              </a:rPr>
              <a:t>is </a:t>
            </a:r>
            <a:r>
              <a:rPr sz="1600" b="1" spc="20" dirty="0">
                <a:solidFill>
                  <a:srgbClr val="5C5C5C"/>
                </a:solidFill>
                <a:latin typeface="Arial"/>
                <a:cs typeface="Arial"/>
              </a:rPr>
              <a:t>each </a:t>
            </a:r>
            <a:r>
              <a:rPr sz="1600" b="1" spc="15" dirty="0">
                <a:solidFill>
                  <a:srgbClr val="5C5C5C"/>
                </a:solidFill>
                <a:latin typeface="Arial"/>
                <a:cs typeface="Arial"/>
              </a:rPr>
              <a:t>feature to the</a:t>
            </a:r>
            <a:r>
              <a:rPr sz="1600" b="1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5C5C5C"/>
                </a:solidFill>
                <a:latin typeface="Arial"/>
                <a:cs typeface="Arial"/>
              </a:rPr>
              <a:t>result: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Arial"/>
              <a:cs typeface="Arial"/>
            </a:endParaRPr>
          </a:p>
          <a:p>
            <a:pPr marR="1950720" algn="r">
              <a:lnSpc>
                <a:spcPct val="100000"/>
              </a:lnSpc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Blood sugar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level</a:t>
            </a:r>
            <a:endParaRPr sz="1600">
              <a:latin typeface="Arial"/>
              <a:cs typeface="Arial"/>
            </a:endParaRPr>
          </a:p>
          <a:p>
            <a:pPr marL="1591310" marR="1950720" indent="762000" algn="r">
              <a:lnSpc>
                <a:spcPts val="3150"/>
              </a:lnSpc>
              <a:spcBef>
                <a:spcPts val="165"/>
              </a:spcBef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Age  </a:t>
            </a:r>
            <a:r>
              <a:rPr sz="1600" spc="20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6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600">
              <a:latin typeface="Arial"/>
              <a:cs typeface="Arial"/>
            </a:endParaRPr>
          </a:p>
          <a:p>
            <a:pPr marR="1970405" algn="r">
              <a:lnSpc>
                <a:spcPct val="100000"/>
              </a:lnSpc>
              <a:spcBef>
                <a:spcPts val="765"/>
              </a:spcBef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Calories intake per</a:t>
            </a:r>
            <a:r>
              <a:rPr sz="16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day</a:t>
            </a:r>
            <a:endParaRPr sz="1600">
              <a:latin typeface="Arial"/>
              <a:cs typeface="Arial"/>
            </a:endParaRPr>
          </a:p>
          <a:p>
            <a:pPr marL="347345" marR="1970405" indent="-335280" algn="r">
              <a:lnSpc>
                <a:spcPct val="156400"/>
              </a:lnSpc>
              <a:spcBef>
                <a:spcPts val="145"/>
              </a:spcBef>
            </a:pP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Minutes of exercise</a:t>
            </a:r>
            <a:r>
              <a:rPr sz="16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per</a:t>
            </a:r>
            <a:r>
              <a:rPr sz="16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5C5C5C"/>
                </a:solidFill>
                <a:latin typeface="Arial"/>
                <a:cs typeface="Arial"/>
              </a:rPr>
              <a:t>week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Family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history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6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79095" y="1120406"/>
            <a:ext cx="512445" cy="60325"/>
            <a:chOff x="4479095" y="1120406"/>
            <a:chExt cx="512445" cy="60325"/>
          </a:xfrm>
        </p:grpSpPr>
        <p:sp>
          <p:nvSpPr>
            <p:cNvPr id="19" name="object 19"/>
            <p:cNvSpPr/>
            <p:nvPr/>
          </p:nvSpPr>
          <p:spPr>
            <a:xfrm>
              <a:off x="4480365" y="112040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90247" y="112040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0365" y="1150385"/>
              <a:ext cx="511175" cy="0"/>
            </a:xfrm>
            <a:custGeom>
              <a:avLst/>
              <a:gdLst/>
              <a:ahLst/>
              <a:cxnLst/>
              <a:rect l="l" t="t" r="r" b="b"/>
              <a:pathLst>
                <a:path w="511175">
                  <a:moveTo>
                    <a:pt x="0" y="0"/>
                  </a:moveTo>
                  <a:lnTo>
                    <a:pt x="510763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179164" y="1510132"/>
            <a:ext cx="362585" cy="60325"/>
            <a:chOff x="4179164" y="1510132"/>
            <a:chExt cx="362585" cy="60325"/>
          </a:xfrm>
        </p:grpSpPr>
        <p:sp>
          <p:nvSpPr>
            <p:cNvPr id="23" name="object 23"/>
            <p:cNvSpPr/>
            <p:nvPr/>
          </p:nvSpPr>
          <p:spPr>
            <a:xfrm>
              <a:off x="4180434" y="1510132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40351" y="1510132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80434" y="154011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4">
                  <a:moveTo>
                    <a:pt x="0" y="0"/>
                  </a:moveTo>
                  <a:lnTo>
                    <a:pt x="360816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3849241" y="1899859"/>
            <a:ext cx="422909" cy="60325"/>
            <a:chOff x="3849241" y="1899859"/>
            <a:chExt cx="422909" cy="60325"/>
          </a:xfrm>
        </p:grpSpPr>
        <p:sp>
          <p:nvSpPr>
            <p:cNvPr id="27" name="object 27"/>
            <p:cNvSpPr/>
            <p:nvPr/>
          </p:nvSpPr>
          <p:spPr>
            <a:xfrm>
              <a:off x="3850511" y="1899859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70413" y="1899859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50510" y="1929837"/>
              <a:ext cx="420370" cy="0"/>
            </a:xfrm>
            <a:custGeom>
              <a:avLst/>
              <a:gdLst/>
              <a:ahLst/>
              <a:cxnLst/>
              <a:rect l="l" t="t" r="r" b="b"/>
              <a:pathLst>
                <a:path w="420370">
                  <a:moveTo>
                    <a:pt x="0" y="0"/>
                  </a:moveTo>
                  <a:lnTo>
                    <a:pt x="419903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879233" y="2289585"/>
            <a:ext cx="212725" cy="60325"/>
            <a:chOff x="3879233" y="2289585"/>
            <a:chExt cx="212725" cy="60325"/>
          </a:xfrm>
        </p:grpSpPr>
        <p:sp>
          <p:nvSpPr>
            <p:cNvPr id="31" name="object 31"/>
            <p:cNvSpPr/>
            <p:nvPr/>
          </p:nvSpPr>
          <p:spPr>
            <a:xfrm>
              <a:off x="3880503" y="2289585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90454" y="2289585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80503" y="2319564"/>
              <a:ext cx="210185" cy="0"/>
            </a:xfrm>
            <a:custGeom>
              <a:avLst/>
              <a:gdLst/>
              <a:ahLst/>
              <a:cxnLst/>
              <a:rect l="l" t="t" r="r" b="b"/>
              <a:pathLst>
                <a:path w="210185">
                  <a:moveTo>
                    <a:pt x="0" y="0"/>
                  </a:moveTo>
                  <a:lnTo>
                    <a:pt x="209951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3669282" y="2679311"/>
            <a:ext cx="302895" cy="60325"/>
            <a:chOff x="3669282" y="2679311"/>
            <a:chExt cx="302895" cy="60325"/>
          </a:xfrm>
        </p:grpSpPr>
        <p:sp>
          <p:nvSpPr>
            <p:cNvPr id="35" name="object 35"/>
            <p:cNvSpPr/>
            <p:nvPr/>
          </p:nvSpPr>
          <p:spPr>
            <a:xfrm>
              <a:off x="3670552" y="2679311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70483" y="2679311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70552" y="2709289"/>
              <a:ext cx="300355" cy="0"/>
            </a:xfrm>
            <a:custGeom>
              <a:avLst/>
              <a:gdLst/>
              <a:ahLst/>
              <a:cxnLst/>
              <a:rect l="l" t="t" r="r" b="b"/>
              <a:pathLst>
                <a:path w="300354">
                  <a:moveTo>
                    <a:pt x="0" y="0"/>
                  </a:moveTo>
                  <a:lnTo>
                    <a:pt x="299930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3309365" y="3069037"/>
            <a:ext cx="153035" cy="60325"/>
            <a:chOff x="3309365" y="3069037"/>
            <a:chExt cx="153035" cy="60325"/>
          </a:xfrm>
        </p:grpSpPr>
        <p:sp>
          <p:nvSpPr>
            <p:cNvPr id="39" name="object 39"/>
            <p:cNvSpPr/>
            <p:nvPr/>
          </p:nvSpPr>
          <p:spPr>
            <a:xfrm>
              <a:off x="3310635" y="3069037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60600" y="3069037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59957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10635" y="3099016"/>
              <a:ext cx="150495" cy="0"/>
            </a:xfrm>
            <a:custGeom>
              <a:avLst/>
              <a:gdLst/>
              <a:ahLst/>
              <a:cxnLst/>
              <a:rect l="l" t="t" r="r" b="b"/>
              <a:pathLst>
                <a:path w="150495">
                  <a:moveTo>
                    <a:pt x="0" y="0"/>
                  </a:moveTo>
                  <a:lnTo>
                    <a:pt x="149965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11719" y="895128"/>
            <a:ext cx="2222500" cy="2261235"/>
            <a:chOff x="2711719" y="895128"/>
            <a:chExt cx="2222500" cy="2261235"/>
          </a:xfrm>
        </p:grpSpPr>
        <p:sp>
          <p:nvSpPr>
            <p:cNvPr id="3" name="object 3"/>
            <p:cNvSpPr/>
            <p:nvPr/>
          </p:nvSpPr>
          <p:spPr>
            <a:xfrm>
              <a:off x="2718069" y="901479"/>
              <a:ext cx="0" cy="2248535"/>
            </a:xfrm>
            <a:custGeom>
              <a:avLst/>
              <a:gdLst/>
              <a:ahLst/>
              <a:cxnLst/>
              <a:rect l="l" t="t" r="r" b="b"/>
              <a:pathLst>
                <a:path h="2248535">
                  <a:moveTo>
                    <a:pt x="0" y="2248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18069" y="901478"/>
              <a:ext cx="2209800" cy="0"/>
            </a:xfrm>
            <a:custGeom>
              <a:avLst/>
              <a:gdLst/>
              <a:ahLst/>
              <a:cxnLst/>
              <a:rect l="l" t="t" r="r" b="b"/>
              <a:pathLst>
                <a:path w="2209800">
                  <a:moveTo>
                    <a:pt x="2209267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5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3706" y="491727"/>
            <a:ext cx="4960620" cy="263334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440940">
              <a:lnSpc>
                <a:spcPct val="100000"/>
              </a:lnSpc>
              <a:spcBef>
                <a:spcPts val="925"/>
              </a:spcBef>
            </a:pP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Feature importance</a:t>
            </a:r>
            <a:r>
              <a:rPr sz="1600" b="1" spc="-8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5C5C5C"/>
                </a:solidFill>
                <a:latin typeface="Arial"/>
                <a:cs typeface="Arial"/>
              </a:rPr>
              <a:t>score</a:t>
            </a:r>
            <a:endParaRPr sz="1600">
              <a:latin typeface="Arial"/>
              <a:cs typeface="Arial"/>
            </a:endParaRPr>
          </a:p>
          <a:p>
            <a:pPr marL="967740">
              <a:lnSpc>
                <a:spcPct val="100000"/>
              </a:lnSpc>
              <a:spcBef>
                <a:spcPts val="85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Blood sugar</a:t>
            </a:r>
            <a:r>
              <a:rPr sz="16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level</a:t>
            </a:r>
            <a:endParaRPr sz="1600">
              <a:latin typeface="Arial"/>
              <a:cs typeface="Arial"/>
            </a:endParaRPr>
          </a:p>
          <a:p>
            <a:pPr marL="1428115" marR="2397125" indent="758190" algn="r">
              <a:lnSpc>
                <a:spcPts val="3100"/>
              </a:lnSpc>
              <a:spcBef>
                <a:spcPts val="13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Age 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60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600">
              <a:latin typeface="Arial"/>
              <a:cs typeface="Arial"/>
            </a:endParaRPr>
          </a:p>
          <a:p>
            <a:pPr marR="2397125" algn="r">
              <a:lnSpc>
                <a:spcPct val="100000"/>
              </a:lnSpc>
              <a:spcBef>
                <a:spcPts val="71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Calories intake per</a:t>
            </a:r>
            <a:r>
              <a:rPr sz="16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day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Minutes of exercise per</a:t>
            </a:r>
            <a:r>
              <a:rPr sz="160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5C5C5C"/>
                </a:solidFill>
                <a:latin typeface="Arial"/>
                <a:cs typeface="Arial"/>
              </a:rPr>
              <a:t>week</a:t>
            </a:r>
            <a:endParaRPr sz="1600">
              <a:latin typeface="Arial"/>
              <a:cs typeface="Arial"/>
            </a:endParaRPr>
          </a:p>
          <a:p>
            <a:pPr marR="2397125" algn="r">
              <a:lnSpc>
                <a:spcPct val="100000"/>
              </a:lnSpc>
              <a:spcBef>
                <a:spcPts val="1015"/>
              </a:spcBef>
            </a:pPr>
            <a:r>
              <a:rPr sz="1600" spc="10" dirty="0">
                <a:solidFill>
                  <a:srgbClr val="5C5C5C"/>
                </a:solidFill>
                <a:latin typeface="Arial"/>
                <a:cs typeface="Arial"/>
              </a:rPr>
              <a:t>Gender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75458" y="962246"/>
            <a:ext cx="1967864" cy="2141855"/>
            <a:chOff x="2775458" y="962246"/>
            <a:chExt cx="1967864" cy="2141855"/>
          </a:xfrm>
        </p:grpSpPr>
        <p:sp>
          <p:nvSpPr>
            <p:cNvPr id="7" name="object 7"/>
            <p:cNvSpPr/>
            <p:nvPr/>
          </p:nvSpPr>
          <p:spPr>
            <a:xfrm>
              <a:off x="3421975" y="1048414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741800" y="1048414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21975" y="1077801"/>
              <a:ext cx="1320165" cy="0"/>
            </a:xfrm>
            <a:custGeom>
              <a:avLst/>
              <a:gdLst/>
              <a:ahLst/>
              <a:cxnLst/>
              <a:rect l="l" t="t" r="r" b="b"/>
              <a:pathLst>
                <a:path w="1320164">
                  <a:moveTo>
                    <a:pt x="0" y="0"/>
                  </a:moveTo>
                  <a:lnTo>
                    <a:pt x="255649" y="0"/>
                  </a:lnTo>
                </a:path>
                <a:path w="1320164">
                  <a:moveTo>
                    <a:pt x="1122832" y="0"/>
                  </a:moveTo>
                  <a:lnTo>
                    <a:pt x="1319824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71265" y="974953"/>
              <a:ext cx="880110" cy="205740"/>
            </a:xfrm>
            <a:custGeom>
              <a:avLst/>
              <a:gdLst/>
              <a:ahLst/>
              <a:cxnLst/>
              <a:rect l="l" t="t" r="r" b="b"/>
              <a:pathLst>
                <a:path w="880110" h="205740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880110" h="20574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880110" h="205740">
                  <a:moveTo>
                    <a:pt x="873531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873531" y="199364"/>
                  </a:lnTo>
                  <a:lnTo>
                    <a:pt x="873531" y="6350"/>
                  </a:lnTo>
                  <a:close/>
                </a:path>
                <a:path w="880110" h="205740">
                  <a:moveTo>
                    <a:pt x="879881" y="199364"/>
                  </a:moveTo>
                  <a:lnTo>
                    <a:pt x="873531" y="199364"/>
                  </a:lnTo>
                  <a:lnTo>
                    <a:pt x="873531" y="205714"/>
                  </a:lnTo>
                  <a:lnTo>
                    <a:pt x="879881" y="199364"/>
                  </a:lnTo>
                  <a:close/>
                </a:path>
                <a:path w="880110" h="205740">
                  <a:moveTo>
                    <a:pt x="879881" y="6350"/>
                  </a:moveTo>
                  <a:lnTo>
                    <a:pt x="873531" y="0"/>
                  </a:lnTo>
                  <a:lnTo>
                    <a:pt x="873531" y="6350"/>
                  </a:lnTo>
                  <a:lnTo>
                    <a:pt x="879881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71275" y="974946"/>
              <a:ext cx="880110" cy="205740"/>
            </a:xfrm>
            <a:custGeom>
              <a:avLst/>
              <a:gdLst/>
              <a:ahLst/>
              <a:cxnLst/>
              <a:rect l="l" t="t" r="r" b="b"/>
              <a:pathLst>
                <a:path w="880110" h="205740">
                  <a:moveTo>
                    <a:pt x="0" y="0"/>
                  </a:moveTo>
                  <a:lnTo>
                    <a:pt x="350578" y="0"/>
                  </a:lnTo>
                  <a:lnTo>
                    <a:pt x="879883" y="0"/>
                  </a:lnTo>
                  <a:lnTo>
                    <a:pt x="879883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43199" y="989639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27281" y="1430448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07164" y="1430448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27281" y="1459835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10">
                  <a:moveTo>
                    <a:pt x="0" y="0"/>
                  </a:moveTo>
                  <a:lnTo>
                    <a:pt x="109002" y="0"/>
                  </a:lnTo>
                </a:path>
                <a:path w="880110">
                  <a:moveTo>
                    <a:pt x="682891" y="0"/>
                  </a:moveTo>
                  <a:lnTo>
                    <a:pt x="879883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9926" y="1356982"/>
              <a:ext cx="586740" cy="205740"/>
            </a:xfrm>
            <a:custGeom>
              <a:avLst/>
              <a:gdLst/>
              <a:ahLst/>
              <a:cxnLst/>
              <a:rect l="l" t="t" r="r" b="b"/>
              <a:pathLst>
                <a:path w="586739" h="205740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586739" h="205740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586739" h="205740">
                  <a:moveTo>
                    <a:pt x="580237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580237" y="199364"/>
                  </a:lnTo>
                  <a:lnTo>
                    <a:pt x="580237" y="6350"/>
                  </a:lnTo>
                  <a:close/>
                </a:path>
                <a:path w="586739" h="205740">
                  <a:moveTo>
                    <a:pt x="586587" y="199364"/>
                  </a:moveTo>
                  <a:lnTo>
                    <a:pt x="580237" y="199364"/>
                  </a:lnTo>
                  <a:lnTo>
                    <a:pt x="580237" y="205714"/>
                  </a:lnTo>
                  <a:lnTo>
                    <a:pt x="586587" y="199364"/>
                  </a:lnTo>
                  <a:close/>
                </a:path>
                <a:path w="586739" h="205740">
                  <a:moveTo>
                    <a:pt x="586587" y="6350"/>
                  </a:moveTo>
                  <a:lnTo>
                    <a:pt x="580237" y="0"/>
                  </a:lnTo>
                  <a:lnTo>
                    <a:pt x="580237" y="6350"/>
                  </a:lnTo>
                  <a:lnTo>
                    <a:pt x="586587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29934" y="1356979"/>
              <a:ext cx="586740" cy="205740"/>
            </a:xfrm>
            <a:custGeom>
              <a:avLst/>
              <a:gdLst/>
              <a:ahLst/>
              <a:cxnLst/>
              <a:rect l="l" t="t" r="r" b="b"/>
              <a:pathLst>
                <a:path w="586739" h="205740">
                  <a:moveTo>
                    <a:pt x="0" y="0"/>
                  </a:moveTo>
                  <a:lnTo>
                    <a:pt x="233718" y="0"/>
                  </a:lnTo>
                  <a:lnTo>
                    <a:pt x="586588" y="0"/>
                  </a:lnTo>
                  <a:lnTo>
                    <a:pt x="586588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9233" y="1371673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11363" y="1812481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24481" y="1812481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1363" y="1841868"/>
              <a:ext cx="1613535" cy="0"/>
            </a:xfrm>
            <a:custGeom>
              <a:avLst/>
              <a:gdLst/>
              <a:ahLst/>
              <a:cxnLst/>
              <a:rect l="l" t="t" r="r" b="b"/>
              <a:pathLst>
                <a:path w="1613535">
                  <a:moveTo>
                    <a:pt x="0" y="0"/>
                  </a:moveTo>
                  <a:lnTo>
                    <a:pt x="402297" y="0"/>
                  </a:lnTo>
                </a:path>
                <a:path w="1613535">
                  <a:moveTo>
                    <a:pt x="1416127" y="0"/>
                  </a:moveTo>
                  <a:lnTo>
                    <a:pt x="161311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07308" y="1739023"/>
              <a:ext cx="1026794" cy="205740"/>
            </a:xfrm>
            <a:custGeom>
              <a:avLst/>
              <a:gdLst/>
              <a:ahLst/>
              <a:cxnLst/>
              <a:rect l="l" t="t" r="r" b="b"/>
              <a:pathLst>
                <a:path w="1026795" h="205739">
                  <a:moveTo>
                    <a:pt x="6350" y="199351"/>
                  </a:moveTo>
                  <a:lnTo>
                    <a:pt x="0" y="199351"/>
                  </a:lnTo>
                  <a:lnTo>
                    <a:pt x="6350" y="205701"/>
                  </a:lnTo>
                  <a:lnTo>
                    <a:pt x="6350" y="199351"/>
                  </a:lnTo>
                  <a:close/>
                </a:path>
                <a:path w="1026795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1026795" h="205739">
                  <a:moveTo>
                    <a:pt x="1020178" y="6350"/>
                  </a:moveTo>
                  <a:lnTo>
                    <a:pt x="6350" y="6350"/>
                  </a:lnTo>
                  <a:lnTo>
                    <a:pt x="6350" y="199351"/>
                  </a:lnTo>
                  <a:lnTo>
                    <a:pt x="1020178" y="199351"/>
                  </a:lnTo>
                  <a:lnTo>
                    <a:pt x="1020178" y="6350"/>
                  </a:lnTo>
                  <a:close/>
                </a:path>
                <a:path w="1026795" h="205739">
                  <a:moveTo>
                    <a:pt x="1026528" y="199351"/>
                  </a:moveTo>
                  <a:lnTo>
                    <a:pt x="1020178" y="199351"/>
                  </a:lnTo>
                  <a:lnTo>
                    <a:pt x="1020178" y="205701"/>
                  </a:lnTo>
                  <a:lnTo>
                    <a:pt x="1026528" y="199351"/>
                  </a:lnTo>
                  <a:close/>
                </a:path>
                <a:path w="1026795" h="205739">
                  <a:moveTo>
                    <a:pt x="1026528" y="6350"/>
                  </a:moveTo>
                  <a:lnTo>
                    <a:pt x="1020178" y="0"/>
                  </a:lnTo>
                  <a:lnTo>
                    <a:pt x="1020178" y="6350"/>
                  </a:lnTo>
                  <a:lnTo>
                    <a:pt x="1026528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7311" y="1739013"/>
              <a:ext cx="1026794" cy="205740"/>
            </a:xfrm>
            <a:custGeom>
              <a:avLst/>
              <a:gdLst/>
              <a:ahLst/>
              <a:cxnLst/>
              <a:rect l="l" t="t" r="r" b="b"/>
              <a:pathLst>
                <a:path w="1026795" h="205739">
                  <a:moveTo>
                    <a:pt x="0" y="0"/>
                  </a:moveTo>
                  <a:lnTo>
                    <a:pt x="409008" y="0"/>
                  </a:lnTo>
                  <a:lnTo>
                    <a:pt x="1026530" y="0"/>
                  </a:lnTo>
                  <a:lnTo>
                    <a:pt x="1026530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20575" y="1753707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63316" y="2194515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49904" y="2194515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63316" y="2223902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39">
                  <a:moveTo>
                    <a:pt x="0" y="0"/>
                  </a:moveTo>
                  <a:lnTo>
                    <a:pt x="79673" y="0"/>
                  </a:lnTo>
                </a:path>
                <a:path w="586739">
                  <a:moveTo>
                    <a:pt x="360267" y="0"/>
                  </a:moveTo>
                  <a:lnTo>
                    <a:pt x="58658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36632" y="2121052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70" h="205739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293370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3370" h="205739">
                  <a:moveTo>
                    <a:pt x="286943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286943" y="199364"/>
                  </a:lnTo>
                  <a:lnTo>
                    <a:pt x="286943" y="6350"/>
                  </a:lnTo>
                  <a:close/>
                </a:path>
                <a:path w="293370" h="205739">
                  <a:moveTo>
                    <a:pt x="293293" y="199364"/>
                  </a:moveTo>
                  <a:lnTo>
                    <a:pt x="286943" y="199364"/>
                  </a:lnTo>
                  <a:lnTo>
                    <a:pt x="286943" y="205714"/>
                  </a:lnTo>
                  <a:lnTo>
                    <a:pt x="293293" y="199364"/>
                  </a:lnTo>
                  <a:close/>
                </a:path>
                <a:path w="293370" h="205739">
                  <a:moveTo>
                    <a:pt x="293293" y="6350"/>
                  </a:moveTo>
                  <a:lnTo>
                    <a:pt x="286943" y="0"/>
                  </a:lnTo>
                  <a:lnTo>
                    <a:pt x="286943" y="6350"/>
                  </a:lnTo>
                  <a:lnTo>
                    <a:pt x="293293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6640" y="2121047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70" h="205739">
                  <a:moveTo>
                    <a:pt x="0" y="0"/>
                  </a:moveTo>
                  <a:lnTo>
                    <a:pt x="116859" y="0"/>
                  </a:lnTo>
                  <a:lnTo>
                    <a:pt x="293294" y="0"/>
                  </a:lnTo>
                  <a:lnTo>
                    <a:pt x="293294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39293" y="2135740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3470" y="2576549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785843" y="2576549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23471" y="2605936"/>
              <a:ext cx="962660" cy="0"/>
            </a:xfrm>
            <a:custGeom>
              <a:avLst/>
              <a:gdLst/>
              <a:ahLst/>
              <a:cxnLst/>
              <a:rect l="l" t="t" r="r" b="b"/>
              <a:pathLst>
                <a:path w="962660">
                  <a:moveTo>
                    <a:pt x="0" y="0"/>
                  </a:moveTo>
                  <a:lnTo>
                    <a:pt x="188131" y="0"/>
                  </a:lnTo>
                </a:path>
                <a:path w="962660">
                  <a:moveTo>
                    <a:pt x="817012" y="0"/>
                  </a:moveTo>
                  <a:lnTo>
                    <a:pt x="962372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05252" y="2503081"/>
              <a:ext cx="641985" cy="205740"/>
            </a:xfrm>
            <a:custGeom>
              <a:avLst/>
              <a:gdLst/>
              <a:ahLst/>
              <a:cxnLst/>
              <a:rect l="l" t="t" r="r" b="b"/>
              <a:pathLst>
                <a:path w="641985" h="205739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641985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641985" h="205739">
                  <a:moveTo>
                    <a:pt x="635228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635228" y="199364"/>
                  </a:lnTo>
                  <a:lnTo>
                    <a:pt x="635228" y="6350"/>
                  </a:lnTo>
                  <a:close/>
                </a:path>
                <a:path w="641985" h="205739">
                  <a:moveTo>
                    <a:pt x="641578" y="199364"/>
                  </a:moveTo>
                  <a:lnTo>
                    <a:pt x="635228" y="199364"/>
                  </a:lnTo>
                  <a:lnTo>
                    <a:pt x="635228" y="205714"/>
                  </a:lnTo>
                  <a:lnTo>
                    <a:pt x="641578" y="199364"/>
                  </a:lnTo>
                  <a:close/>
                </a:path>
                <a:path w="641985" h="205739">
                  <a:moveTo>
                    <a:pt x="641578" y="6350"/>
                  </a:moveTo>
                  <a:lnTo>
                    <a:pt x="635228" y="0"/>
                  </a:lnTo>
                  <a:lnTo>
                    <a:pt x="635228" y="6350"/>
                  </a:lnTo>
                  <a:lnTo>
                    <a:pt x="641578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05253" y="2503081"/>
              <a:ext cx="641985" cy="205740"/>
            </a:xfrm>
            <a:custGeom>
              <a:avLst/>
              <a:gdLst/>
              <a:ahLst/>
              <a:cxnLst/>
              <a:rect l="l" t="t" r="r" b="b"/>
              <a:pathLst>
                <a:path w="641985" h="205739">
                  <a:moveTo>
                    <a:pt x="0" y="0"/>
                  </a:moveTo>
                  <a:lnTo>
                    <a:pt x="255630" y="0"/>
                  </a:lnTo>
                  <a:lnTo>
                    <a:pt x="641581" y="0"/>
                  </a:lnTo>
                  <a:lnTo>
                    <a:pt x="641581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22280" y="2517774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76728" y="2958583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63316" y="2958583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5">
                  <a:moveTo>
                    <a:pt x="0" y="0"/>
                  </a:moveTo>
                  <a:lnTo>
                    <a:pt x="0" y="58774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76728" y="2987970"/>
              <a:ext cx="586740" cy="0"/>
            </a:xfrm>
            <a:custGeom>
              <a:avLst/>
              <a:gdLst/>
              <a:ahLst/>
              <a:cxnLst/>
              <a:rect l="l" t="t" r="r" b="b"/>
              <a:pathLst>
                <a:path w="586739">
                  <a:moveTo>
                    <a:pt x="0" y="0"/>
                  </a:moveTo>
                  <a:lnTo>
                    <a:pt x="138332" y="0"/>
                  </a:lnTo>
                </a:path>
                <a:path w="586739">
                  <a:moveTo>
                    <a:pt x="418926" y="0"/>
                  </a:moveTo>
                  <a:lnTo>
                    <a:pt x="586588" y="0"/>
                  </a:lnTo>
                </a:path>
              </a:pathLst>
            </a:custGeom>
            <a:ln w="3175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08706" y="2885122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69" h="205739">
                  <a:moveTo>
                    <a:pt x="6350" y="199364"/>
                  </a:moveTo>
                  <a:lnTo>
                    <a:pt x="0" y="199364"/>
                  </a:lnTo>
                  <a:lnTo>
                    <a:pt x="6350" y="205714"/>
                  </a:lnTo>
                  <a:lnTo>
                    <a:pt x="6350" y="199364"/>
                  </a:lnTo>
                  <a:close/>
                </a:path>
                <a:path w="293369" h="205739">
                  <a:moveTo>
                    <a:pt x="6350" y="0"/>
                  </a:moveTo>
                  <a:lnTo>
                    <a:pt x="0" y="6350"/>
                  </a:lnTo>
                  <a:lnTo>
                    <a:pt x="6350" y="6350"/>
                  </a:lnTo>
                  <a:lnTo>
                    <a:pt x="6350" y="0"/>
                  </a:lnTo>
                  <a:close/>
                </a:path>
                <a:path w="293369" h="205739">
                  <a:moveTo>
                    <a:pt x="286943" y="6350"/>
                  </a:moveTo>
                  <a:lnTo>
                    <a:pt x="6350" y="6350"/>
                  </a:lnTo>
                  <a:lnTo>
                    <a:pt x="6350" y="199364"/>
                  </a:lnTo>
                  <a:lnTo>
                    <a:pt x="286943" y="199364"/>
                  </a:lnTo>
                  <a:lnTo>
                    <a:pt x="286943" y="6350"/>
                  </a:lnTo>
                  <a:close/>
                </a:path>
                <a:path w="293369" h="205739">
                  <a:moveTo>
                    <a:pt x="293293" y="199364"/>
                  </a:moveTo>
                  <a:lnTo>
                    <a:pt x="286943" y="199364"/>
                  </a:lnTo>
                  <a:lnTo>
                    <a:pt x="286943" y="205714"/>
                  </a:lnTo>
                  <a:lnTo>
                    <a:pt x="293293" y="199364"/>
                  </a:lnTo>
                  <a:close/>
                </a:path>
                <a:path w="293369" h="205739">
                  <a:moveTo>
                    <a:pt x="293293" y="6350"/>
                  </a:moveTo>
                  <a:lnTo>
                    <a:pt x="286943" y="0"/>
                  </a:lnTo>
                  <a:lnTo>
                    <a:pt x="286943" y="6350"/>
                  </a:lnTo>
                  <a:lnTo>
                    <a:pt x="293293" y="6350"/>
                  </a:lnTo>
                  <a:close/>
                </a:path>
              </a:pathLst>
            </a:custGeom>
            <a:solidFill>
              <a:srgbClr val="FCE4B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08710" y="2885115"/>
              <a:ext cx="293370" cy="205740"/>
            </a:xfrm>
            <a:custGeom>
              <a:avLst/>
              <a:gdLst/>
              <a:ahLst/>
              <a:cxnLst/>
              <a:rect l="l" t="t" r="r" b="b"/>
              <a:pathLst>
                <a:path w="293369" h="205739">
                  <a:moveTo>
                    <a:pt x="0" y="0"/>
                  </a:moveTo>
                  <a:lnTo>
                    <a:pt x="116859" y="0"/>
                  </a:lnTo>
                  <a:lnTo>
                    <a:pt x="293294" y="0"/>
                  </a:lnTo>
                  <a:lnTo>
                    <a:pt x="293294" y="205710"/>
                  </a:lnTo>
                  <a:lnTo>
                    <a:pt x="0" y="20571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70021" y="2899808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69">
                  <a:moveTo>
                    <a:pt x="0" y="0"/>
                  </a:moveTo>
                  <a:lnTo>
                    <a:pt x="0" y="17875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246923"/>
            <a:ext cx="3754754" cy="6394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370"/>
              </a:lnSpc>
              <a:spcBef>
                <a:spcPts val="259"/>
              </a:spcBef>
            </a:pPr>
            <a:r>
              <a:rPr sz="2050" b="1" dirty="0">
                <a:latin typeface="Arial"/>
                <a:cs typeface="Arial"/>
              </a:rPr>
              <a:t>Important regions</a:t>
            </a:r>
            <a:r>
              <a:rPr sz="2050" b="1" spc="-65" dirty="0"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9B42D"/>
                </a:solidFill>
              </a:rPr>
              <a:t>(highlighted)  </a:t>
            </a:r>
            <a:r>
              <a:rPr sz="2050" dirty="0"/>
              <a:t>for </a:t>
            </a:r>
            <a:r>
              <a:rPr sz="2050" spc="-10" dirty="0"/>
              <a:t>AI’s </a:t>
            </a:r>
            <a:r>
              <a:rPr sz="2050" dirty="0"/>
              <a:t>bird</a:t>
            </a:r>
            <a:r>
              <a:rPr sz="2050" spc="-120" dirty="0"/>
              <a:t> </a:t>
            </a:r>
            <a:r>
              <a:rPr sz="2050" dirty="0"/>
              <a:t>recognization: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29471" y="1163643"/>
            <a:ext cx="3196590" cy="2437130"/>
            <a:chOff x="929471" y="1163643"/>
            <a:chExt cx="3196590" cy="2437130"/>
          </a:xfrm>
        </p:grpSpPr>
        <p:sp>
          <p:nvSpPr>
            <p:cNvPr id="4" name="object 4"/>
            <p:cNvSpPr/>
            <p:nvPr/>
          </p:nvSpPr>
          <p:spPr>
            <a:xfrm>
              <a:off x="929471" y="1163643"/>
              <a:ext cx="3196189" cy="24368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13096" y="1163643"/>
              <a:ext cx="1435100" cy="14160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9471" y="2071706"/>
              <a:ext cx="2391723" cy="15287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025" y="301237"/>
            <a:ext cx="3704590" cy="6223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2270"/>
              </a:lnSpc>
              <a:spcBef>
                <a:spcPts val="310"/>
              </a:spcBef>
            </a:pPr>
            <a:r>
              <a:rPr sz="2000" b="1" spc="10" dirty="0">
                <a:latin typeface="Arial"/>
                <a:cs typeface="Arial"/>
              </a:rPr>
              <a:t>Important regions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F9B42D"/>
                </a:solidFill>
              </a:rPr>
              <a:t>(highlighted)  </a:t>
            </a:r>
            <a:r>
              <a:rPr sz="2000" spc="5" dirty="0"/>
              <a:t>for </a:t>
            </a:r>
            <a:r>
              <a:rPr sz="2000" dirty="0"/>
              <a:t>AI’s </a:t>
            </a:r>
            <a:r>
              <a:rPr sz="2000" spc="10" dirty="0"/>
              <a:t>bird</a:t>
            </a:r>
            <a:r>
              <a:rPr sz="2000" spc="-114" dirty="0"/>
              <a:t> </a:t>
            </a:r>
            <a:r>
              <a:rPr sz="2000" spc="10" dirty="0"/>
              <a:t>recognization: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0500" y="1353468"/>
            <a:ext cx="3288665" cy="2286000"/>
            <a:chOff x="190500" y="1353468"/>
            <a:chExt cx="3288665" cy="2286000"/>
          </a:xfrm>
        </p:grpSpPr>
        <p:sp>
          <p:nvSpPr>
            <p:cNvPr id="4" name="object 4"/>
            <p:cNvSpPr/>
            <p:nvPr/>
          </p:nvSpPr>
          <p:spPr>
            <a:xfrm>
              <a:off x="190500" y="1353468"/>
              <a:ext cx="3022600" cy="2286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18752" y="1541232"/>
              <a:ext cx="570114" cy="6444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6945" y="2451350"/>
              <a:ext cx="1594271" cy="10596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61514" y="1733511"/>
              <a:ext cx="1111250" cy="12700"/>
            </a:xfrm>
            <a:custGeom>
              <a:avLst/>
              <a:gdLst/>
              <a:ahLst/>
              <a:cxnLst/>
              <a:rect l="l" t="t" r="r" b="b"/>
              <a:pathLst>
                <a:path w="1111250" h="12700">
                  <a:moveTo>
                    <a:pt x="1110881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110881" y="12700"/>
                  </a:lnTo>
                  <a:lnTo>
                    <a:pt x="1110881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35237" y="1701761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60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60" y="38099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3767" y="2783713"/>
              <a:ext cx="1369060" cy="12700"/>
            </a:xfrm>
            <a:custGeom>
              <a:avLst/>
              <a:gdLst/>
              <a:ahLst/>
              <a:cxnLst/>
              <a:rect l="l" t="t" r="r" b="b"/>
              <a:pathLst>
                <a:path w="1369060" h="12700">
                  <a:moveTo>
                    <a:pt x="136862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368628" y="12700"/>
                  </a:lnTo>
                  <a:lnTo>
                    <a:pt x="1368628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35237" y="2751960"/>
              <a:ext cx="137160" cy="76200"/>
            </a:xfrm>
            <a:custGeom>
              <a:avLst/>
              <a:gdLst/>
              <a:ahLst/>
              <a:cxnLst/>
              <a:rect l="l" t="t" r="r" b="b"/>
              <a:pathLst>
                <a:path w="137160" h="76200">
                  <a:moveTo>
                    <a:pt x="137159" y="38099"/>
                  </a:moveTo>
                  <a:lnTo>
                    <a:pt x="0" y="0"/>
                  </a:lnTo>
                  <a:lnTo>
                    <a:pt x="0" y="76199"/>
                  </a:lnTo>
                  <a:lnTo>
                    <a:pt x="137159" y="38099"/>
                  </a:lnTo>
                  <a:close/>
                </a:path>
              </a:pathLst>
            </a:custGeom>
            <a:ln w="12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88844" y="1385245"/>
            <a:ext cx="986790" cy="19735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2069" marR="5080">
              <a:lnSpc>
                <a:spcPts val="1750"/>
              </a:lnSpc>
              <a:spcBef>
                <a:spcPts val="215"/>
              </a:spcBef>
            </a:pP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contribute  </a:t>
            </a:r>
            <a:r>
              <a:rPr sz="1500" b="1" spc="10" dirty="0">
                <a:solidFill>
                  <a:srgbClr val="F9B42D"/>
                </a:solidFill>
                <a:latin typeface="Arial"/>
                <a:cs typeface="Arial"/>
              </a:rPr>
              <a:t>30%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500" spc="-8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the  overall  decision</a:t>
            </a:r>
            <a:endParaRPr sz="1500">
              <a:latin typeface="Arial"/>
              <a:cs typeface="Arial"/>
            </a:endParaRPr>
          </a:p>
          <a:p>
            <a:pPr marL="12700" marR="44450">
              <a:lnSpc>
                <a:spcPts val="1750"/>
              </a:lnSpc>
              <a:spcBef>
                <a:spcPts val="1270"/>
              </a:spcBef>
            </a:pP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contribute  </a:t>
            </a:r>
            <a:r>
              <a:rPr sz="1500" b="1" spc="10" dirty="0">
                <a:solidFill>
                  <a:srgbClr val="F9B42D"/>
                </a:solidFill>
                <a:latin typeface="Arial"/>
                <a:cs typeface="Arial"/>
              </a:rPr>
              <a:t>20%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500" spc="-8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5C5C5C"/>
                </a:solidFill>
                <a:latin typeface="Arial"/>
                <a:cs typeface="Arial"/>
              </a:rPr>
              <a:t>the  overall  decision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800" y="241392"/>
            <a:ext cx="3982085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Important objects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-5" dirty="0"/>
              <a:t>detected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35"/>
              </a:lnSpc>
            </a:pPr>
            <a:r>
              <a:rPr sz="2000" spc="-5" dirty="0"/>
              <a:t>for the self-driving </a:t>
            </a:r>
            <a:r>
              <a:rPr sz="2000" spc="5" dirty="0"/>
              <a:t>car’s</a:t>
            </a:r>
            <a:r>
              <a:rPr sz="2000" spc="15" dirty="0"/>
              <a:t> </a:t>
            </a:r>
            <a:r>
              <a:rPr sz="2000" spc="-5" dirty="0"/>
              <a:t>judgement: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444500" y="982578"/>
            <a:ext cx="4178300" cy="2641600"/>
            <a:chOff x="444500" y="982578"/>
            <a:chExt cx="4178300" cy="2641600"/>
          </a:xfrm>
        </p:grpSpPr>
        <p:sp>
          <p:nvSpPr>
            <p:cNvPr id="4" name="object 4"/>
            <p:cNvSpPr/>
            <p:nvPr/>
          </p:nvSpPr>
          <p:spPr>
            <a:xfrm>
              <a:off x="444500" y="982578"/>
              <a:ext cx="4178300" cy="2641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9378" y="2594031"/>
              <a:ext cx="1012190" cy="1009015"/>
            </a:xfrm>
            <a:custGeom>
              <a:avLst/>
              <a:gdLst/>
              <a:ahLst/>
              <a:cxnLst/>
              <a:rect l="l" t="t" r="r" b="b"/>
              <a:pathLst>
                <a:path w="1012190" h="1009014">
                  <a:moveTo>
                    <a:pt x="0" y="1008966"/>
                  </a:moveTo>
                  <a:lnTo>
                    <a:pt x="1011572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5113" y="2613563"/>
              <a:ext cx="1439545" cy="850265"/>
            </a:xfrm>
            <a:custGeom>
              <a:avLst/>
              <a:gdLst/>
              <a:ahLst/>
              <a:cxnLst/>
              <a:rect l="l" t="t" r="r" b="b"/>
              <a:pathLst>
                <a:path w="1439545" h="850264">
                  <a:moveTo>
                    <a:pt x="1439366" y="849674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20950" y="3259155"/>
            <a:ext cx="696595" cy="166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spc="10" dirty="0">
                <a:solidFill>
                  <a:srgbClr val="DB2023"/>
                </a:solidFill>
                <a:latin typeface="Arial"/>
                <a:cs typeface="Arial"/>
              </a:rPr>
              <a:t>lane</a:t>
            </a:r>
            <a:r>
              <a:rPr sz="900" spc="-60" dirty="0">
                <a:solidFill>
                  <a:srgbClr val="DB2023"/>
                </a:solidFill>
                <a:latin typeface="Arial"/>
                <a:cs typeface="Arial"/>
              </a:rPr>
              <a:t> </a:t>
            </a:r>
            <a:r>
              <a:rPr sz="900" spc="10" dirty="0">
                <a:solidFill>
                  <a:srgbClr val="DB2023"/>
                </a:solidFill>
                <a:latin typeface="Arial"/>
                <a:cs typeface="Arial"/>
              </a:rPr>
              <a:t>marking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7" y="500717"/>
            <a:ext cx="3891915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b="1" dirty="0">
                <a:latin typeface="Arial"/>
                <a:cs typeface="Arial"/>
              </a:rPr>
              <a:t>The features of your current</a:t>
            </a:r>
            <a:r>
              <a:rPr sz="1850" b="1" spc="-5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input: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600" y="1259573"/>
            <a:ext cx="1275080" cy="107061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1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357" y="304480"/>
            <a:ext cx="3790950" cy="59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00"/>
              </a:spcBef>
            </a:pPr>
            <a:r>
              <a:rPr sz="1900" b="1" spc="-5" dirty="0">
                <a:latin typeface="Arial"/>
                <a:cs typeface="Arial"/>
              </a:rPr>
              <a:t>Important objects </a:t>
            </a:r>
            <a:r>
              <a:rPr sz="1900" dirty="0"/>
              <a:t>detected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ts val="2220"/>
              </a:lnSpc>
            </a:pPr>
            <a:r>
              <a:rPr sz="1900" spc="-5" dirty="0"/>
              <a:t>for the </a:t>
            </a:r>
            <a:r>
              <a:rPr sz="1900" dirty="0"/>
              <a:t>self-driving </a:t>
            </a:r>
            <a:r>
              <a:rPr sz="1900" spc="5" dirty="0"/>
              <a:t>car’s</a:t>
            </a:r>
            <a:r>
              <a:rPr sz="1900" spc="-35" dirty="0"/>
              <a:t> </a:t>
            </a:r>
            <a:r>
              <a:rPr sz="1900" dirty="0"/>
              <a:t>judgement:</a:t>
            </a:r>
            <a:endParaRPr sz="1900"/>
          </a:p>
        </p:txBody>
      </p:sp>
      <p:grpSp>
        <p:nvGrpSpPr>
          <p:cNvPr id="3" name="object 3"/>
          <p:cNvGrpSpPr/>
          <p:nvPr/>
        </p:nvGrpSpPr>
        <p:grpSpPr>
          <a:xfrm>
            <a:off x="438057" y="1606940"/>
            <a:ext cx="2273300" cy="1435100"/>
            <a:chOff x="438057" y="1606940"/>
            <a:chExt cx="2273300" cy="1435100"/>
          </a:xfrm>
        </p:grpSpPr>
        <p:sp>
          <p:nvSpPr>
            <p:cNvPr id="4" name="object 4"/>
            <p:cNvSpPr/>
            <p:nvPr/>
          </p:nvSpPr>
          <p:spPr>
            <a:xfrm>
              <a:off x="438057" y="1606940"/>
              <a:ext cx="2273300" cy="1435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9644" y="2481647"/>
              <a:ext cx="550545" cy="548005"/>
            </a:xfrm>
            <a:custGeom>
              <a:avLst/>
              <a:gdLst/>
              <a:ahLst/>
              <a:cxnLst/>
              <a:rect l="l" t="t" r="r" b="b"/>
              <a:pathLst>
                <a:path w="550544" h="548005">
                  <a:moveTo>
                    <a:pt x="0" y="547674"/>
                  </a:moveTo>
                  <a:lnTo>
                    <a:pt x="550008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44266" y="2492250"/>
              <a:ext cx="782955" cy="461645"/>
            </a:xfrm>
            <a:custGeom>
              <a:avLst/>
              <a:gdLst/>
              <a:ahLst/>
              <a:cxnLst/>
              <a:rect l="l" t="t" r="r" b="b"/>
              <a:pathLst>
                <a:path w="782955" h="461644">
                  <a:moveTo>
                    <a:pt x="782606" y="4612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D002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24378" y="2845231"/>
            <a:ext cx="3898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DB2023"/>
                </a:solidFill>
                <a:latin typeface="Arial"/>
                <a:cs typeface="Arial"/>
              </a:rPr>
              <a:t>lane</a:t>
            </a:r>
            <a:r>
              <a:rPr sz="500" spc="-60" dirty="0">
                <a:solidFill>
                  <a:srgbClr val="DB2023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DB2023"/>
                </a:solidFill>
                <a:latin typeface="Arial"/>
                <a:cs typeface="Arial"/>
              </a:rPr>
              <a:t>marking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100" y="1169550"/>
            <a:ext cx="4485640" cy="101409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65%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slow down </a:t>
            </a:r>
            <a:r>
              <a:rPr sz="1400" b="1" spc="15" dirty="0">
                <a:solidFill>
                  <a:srgbClr val="8FD091"/>
                </a:solidFill>
                <a:latin typeface="Arial"/>
                <a:cs typeface="Arial"/>
              </a:rPr>
              <a:t>&amp;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stop</a:t>
            </a:r>
            <a:r>
              <a:rPr sz="1400" b="1" spc="-6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  <a:p>
            <a:pPr marL="2763520" marR="5080">
              <a:lnSpc>
                <a:spcPts val="1650"/>
              </a:lnSpc>
              <a:spcBef>
                <a:spcPts val="1185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30%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4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 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slow down </a:t>
            </a:r>
            <a:r>
              <a:rPr sz="1400" b="1" spc="15" dirty="0">
                <a:solidFill>
                  <a:srgbClr val="8FD091"/>
                </a:solidFill>
                <a:latin typeface="Arial"/>
                <a:cs typeface="Arial"/>
              </a:rPr>
              <a:t>&amp;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stop 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6398" y="2582301"/>
            <a:ext cx="1734820" cy="6610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00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20%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40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  </a:t>
            </a: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keep current lane 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717" y="3214322"/>
            <a:ext cx="2237105" cy="4521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20"/>
              </a:spcBef>
            </a:pP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contribute </a:t>
            </a:r>
            <a:r>
              <a:rPr sz="1400" b="1" spc="15" dirty="0">
                <a:solidFill>
                  <a:srgbClr val="F9B42D"/>
                </a:solidFill>
                <a:latin typeface="Arial"/>
                <a:cs typeface="Arial"/>
              </a:rPr>
              <a:t>48% </a:t>
            </a:r>
            <a:r>
              <a:rPr sz="1400" spc="5" dirty="0">
                <a:solidFill>
                  <a:srgbClr val="5C5C5C"/>
                </a:solidFill>
                <a:latin typeface="Arial"/>
                <a:cs typeface="Arial"/>
              </a:rPr>
              <a:t>of</a:t>
            </a:r>
            <a:r>
              <a:rPr sz="14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spc="10" dirty="0">
                <a:solidFill>
                  <a:srgbClr val="8FD091"/>
                </a:solidFill>
                <a:latin typeface="Arial"/>
                <a:cs typeface="Arial"/>
              </a:rPr>
              <a:t>keep current lane</a:t>
            </a:r>
            <a:r>
              <a:rPr sz="1400" b="1" spc="-7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5C5C5C"/>
                </a:solidFill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34958" y="1396113"/>
            <a:ext cx="1892300" cy="1881505"/>
            <a:chOff x="1034958" y="1396113"/>
            <a:chExt cx="1892300" cy="1881505"/>
          </a:xfrm>
        </p:grpSpPr>
        <p:sp>
          <p:nvSpPr>
            <p:cNvPr id="12" name="object 12"/>
            <p:cNvSpPr/>
            <p:nvPr/>
          </p:nvSpPr>
          <p:spPr>
            <a:xfrm>
              <a:off x="1265306" y="1857889"/>
              <a:ext cx="1655445" cy="558165"/>
            </a:xfrm>
            <a:custGeom>
              <a:avLst/>
              <a:gdLst/>
              <a:ahLst/>
              <a:cxnLst/>
              <a:rect l="l" t="t" r="r" b="b"/>
              <a:pathLst>
                <a:path w="1655445" h="558164">
                  <a:moveTo>
                    <a:pt x="0" y="557664"/>
                  </a:moveTo>
                  <a:lnTo>
                    <a:pt x="1655051" y="0"/>
                  </a:lnTo>
                </a:path>
                <a:path w="1655445" h="558164">
                  <a:moveTo>
                    <a:pt x="0" y="557664"/>
                  </a:moveTo>
                  <a:lnTo>
                    <a:pt x="1655051" y="0"/>
                  </a:lnTo>
                </a:path>
                <a:path w="1655445" h="558164">
                  <a:moveTo>
                    <a:pt x="1655051" y="0"/>
                  </a:moveTo>
                  <a:lnTo>
                    <a:pt x="1512906" y="7690"/>
                  </a:lnTo>
                  <a:lnTo>
                    <a:pt x="1537237" y="79901"/>
                  </a:lnTo>
                  <a:lnTo>
                    <a:pt x="1655051" y="0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3048" y="1402473"/>
              <a:ext cx="12700" cy="288290"/>
            </a:xfrm>
            <a:custGeom>
              <a:avLst/>
              <a:gdLst/>
              <a:ahLst/>
              <a:cxnLst/>
              <a:rect l="l" t="t" r="r" b="b"/>
              <a:pathLst>
                <a:path w="12700" h="288289">
                  <a:moveTo>
                    <a:pt x="12700" y="0"/>
                  </a:moveTo>
                  <a:lnTo>
                    <a:pt x="0" y="0"/>
                  </a:lnTo>
                  <a:lnTo>
                    <a:pt x="0" y="288124"/>
                  </a:lnTo>
                  <a:lnTo>
                    <a:pt x="12700" y="28812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1308" y="1402463"/>
              <a:ext cx="76200" cy="137160"/>
            </a:xfrm>
            <a:custGeom>
              <a:avLst/>
              <a:gdLst/>
              <a:ahLst/>
              <a:cxnLst/>
              <a:rect l="l" t="t" r="r" b="b"/>
              <a:pathLst>
                <a:path w="76200" h="137159">
                  <a:moveTo>
                    <a:pt x="38099" y="0"/>
                  </a:moveTo>
                  <a:lnTo>
                    <a:pt x="0" y="137160"/>
                  </a:lnTo>
                  <a:lnTo>
                    <a:pt x="76199" y="137160"/>
                  </a:lnTo>
                  <a:lnTo>
                    <a:pt x="38099" y="0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62108" y="2322609"/>
              <a:ext cx="549275" cy="400050"/>
            </a:xfrm>
            <a:custGeom>
              <a:avLst/>
              <a:gdLst/>
              <a:ahLst/>
              <a:cxnLst/>
              <a:rect l="l" t="t" r="r" b="b"/>
              <a:pathLst>
                <a:path w="549275" h="400050">
                  <a:moveTo>
                    <a:pt x="0" y="0"/>
                  </a:moveTo>
                  <a:lnTo>
                    <a:pt x="548955" y="399659"/>
                  </a:lnTo>
                </a:path>
                <a:path w="549275" h="400050">
                  <a:moveTo>
                    <a:pt x="0" y="0"/>
                  </a:moveTo>
                  <a:lnTo>
                    <a:pt x="548955" y="399659"/>
                  </a:lnTo>
                </a:path>
                <a:path w="549275" h="400050">
                  <a:moveTo>
                    <a:pt x="548955" y="399659"/>
                  </a:moveTo>
                  <a:lnTo>
                    <a:pt x="460494" y="288129"/>
                  </a:lnTo>
                  <a:lnTo>
                    <a:pt x="415644" y="349732"/>
                  </a:lnTo>
                  <a:lnTo>
                    <a:pt x="548955" y="399659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85823" y="2936041"/>
              <a:ext cx="260350" cy="334645"/>
            </a:xfrm>
            <a:custGeom>
              <a:avLst/>
              <a:gdLst/>
              <a:ahLst/>
              <a:cxnLst/>
              <a:rect l="l" t="t" r="r" b="b"/>
              <a:pathLst>
                <a:path w="260350" h="334645">
                  <a:moveTo>
                    <a:pt x="260257" y="0"/>
                  </a:moveTo>
                  <a:lnTo>
                    <a:pt x="0" y="334598"/>
                  </a:lnTo>
                </a:path>
                <a:path w="260350" h="334645">
                  <a:moveTo>
                    <a:pt x="260257" y="0"/>
                  </a:moveTo>
                  <a:lnTo>
                    <a:pt x="0" y="334598"/>
                  </a:lnTo>
                </a:path>
                <a:path w="260350" h="334645">
                  <a:moveTo>
                    <a:pt x="0" y="334598"/>
                  </a:moveTo>
                  <a:lnTo>
                    <a:pt x="114284" y="249725"/>
                  </a:lnTo>
                  <a:lnTo>
                    <a:pt x="54137" y="202941"/>
                  </a:lnTo>
                  <a:lnTo>
                    <a:pt x="0" y="334598"/>
                  </a:lnTo>
                  <a:close/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0" y="-114300"/>
            <a:ext cx="5152450" cy="4131345"/>
          </a:xfrm>
          <a:prstGeom prst="rect">
            <a:avLst/>
          </a:prstGeom>
          <a:solidFill>
            <a:srgbClr val="F5A6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2. Feature-based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2.1 Feature Attribute 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2.2 Feature Shape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2.3 Feature Interaction</a:t>
            </a:r>
            <a:br>
              <a:rPr lang="en-US" sz="2400" b="1" dirty="0">
                <a:solidFill>
                  <a:srgbClr val="C68720"/>
                </a:solidFill>
              </a:rPr>
            </a:br>
            <a:endParaRPr lang="en-US" sz="2400" dirty="0">
              <a:solidFill>
                <a:srgbClr val="C687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07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9544" y="418364"/>
            <a:ext cx="3434715" cy="2985770"/>
            <a:chOff x="719544" y="418364"/>
            <a:chExt cx="3434715" cy="2985770"/>
          </a:xfrm>
        </p:grpSpPr>
        <p:sp>
          <p:nvSpPr>
            <p:cNvPr id="3" name="object 3"/>
            <p:cNvSpPr/>
            <p:nvPr/>
          </p:nvSpPr>
          <p:spPr>
            <a:xfrm>
              <a:off x="725894" y="3397722"/>
              <a:ext cx="3428365" cy="0"/>
            </a:xfrm>
            <a:custGeom>
              <a:avLst/>
              <a:gdLst/>
              <a:ahLst/>
              <a:cxnLst/>
              <a:rect l="l" t="t" r="r" b="b"/>
              <a:pathLst>
                <a:path w="3428365">
                  <a:moveTo>
                    <a:pt x="0" y="0"/>
                  </a:moveTo>
                  <a:lnTo>
                    <a:pt x="3428055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5894" y="418364"/>
              <a:ext cx="0" cy="2961640"/>
            </a:xfrm>
            <a:custGeom>
              <a:avLst/>
              <a:gdLst/>
              <a:ahLst/>
              <a:cxnLst/>
              <a:rect l="l" t="t" r="r" b="b"/>
              <a:pathLst>
                <a:path h="2961640">
                  <a:moveTo>
                    <a:pt x="0" y="296140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2061" y="917590"/>
              <a:ext cx="2964815" cy="2305685"/>
            </a:xfrm>
            <a:custGeom>
              <a:avLst/>
              <a:gdLst/>
              <a:ahLst/>
              <a:cxnLst/>
              <a:rect l="l" t="t" r="r" b="b"/>
              <a:pathLst>
                <a:path w="2964815" h="2305685">
                  <a:moveTo>
                    <a:pt x="0" y="0"/>
                  </a:moveTo>
                  <a:lnTo>
                    <a:pt x="101315" y="212924"/>
                  </a:lnTo>
                  <a:lnTo>
                    <a:pt x="385965" y="707603"/>
                  </a:lnTo>
                  <a:lnTo>
                    <a:pt x="825001" y="1267896"/>
                  </a:lnTo>
                  <a:lnTo>
                    <a:pt x="1389476" y="1677663"/>
                  </a:lnTo>
                  <a:lnTo>
                    <a:pt x="1457334" y="1694874"/>
                  </a:lnTo>
                  <a:lnTo>
                    <a:pt x="1518664" y="1712333"/>
                  </a:lnTo>
                  <a:lnTo>
                    <a:pt x="1574169" y="1729955"/>
                  </a:lnTo>
                  <a:lnTo>
                    <a:pt x="1624553" y="1747658"/>
                  </a:lnTo>
                  <a:lnTo>
                    <a:pt x="1670519" y="1765357"/>
                  </a:lnTo>
                  <a:lnTo>
                    <a:pt x="1712769" y="1782968"/>
                  </a:lnTo>
                  <a:lnTo>
                    <a:pt x="1752006" y="1800408"/>
                  </a:lnTo>
                  <a:lnTo>
                    <a:pt x="1788933" y="1817594"/>
                  </a:lnTo>
                  <a:lnTo>
                    <a:pt x="1824254" y="1834440"/>
                  </a:lnTo>
                  <a:lnTo>
                    <a:pt x="1858671" y="1850864"/>
                  </a:lnTo>
                  <a:lnTo>
                    <a:pt x="1892887" y="1866782"/>
                  </a:lnTo>
                  <a:lnTo>
                    <a:pt x="1963529" y="1896764"/>
                  </a:lnTo>
                  <a:lnTo>
                    <a:pt x="2001361" y="1910661"/>
                  </a:lnTo>
                  <a:lnTo>
                    <a:pt x="2041804" y="1923717"/>
                  </a:lnTo>
                  <a:lnTo>
                    <a:pt x="2085561" y="1935847"/>
                  </a:lnTo>
                  <a:lnTo>
                    <a:pt x="2133335" y="1946969"/>
                  </a:lnTo>
                  <a:lnTo>
                    <a:pt x="2185829" y="1956998"/>
                  </a:lnTo>
                  <a:lnTo>
                    <a:pt x="2243747" y="1965851"/>
                  </a:lnTo>
                  <a:lnTo>
                    <a:pt x="2296754" y="1976673"/>
                  </a:lnTo>
                  <a:lnTo>
                    <a:pt x="2341953" y="1992118"/>
                  </a:lnTo>
                  <a:lnTo>
                    <a:pt x="2382543" y="2010187"/>
                  </a:lnTo>
                  <a:lnTo>
                    <a:pt x="2421725" y="2028884"/>
                  </a:lnTo>
                  <a:lnTo>
                    <a:pt x="2462697" y="2046212"/>
                  </a:lnTo>
                  <a:lnTo>
                    <a:pt x="2508659" y="2060175"/>
                  </a:lnTo>
                  <a:lnTo>
                    <a:pt x="2562811" y="2068775"/>
                  </a:lnTo>
                  <a:lnTo>
                    <a:pt x="2749638" y="2116755"/>
                  </a:lnTo>
                  <a:lnTo>
                    <a:pt x="2873831" y="2196908"/>
                  </a:lnTo>
                  <a:lnTo>
                    <a:pt x="2942865" y="2272176"/>
                  </a:lnTo>
                  <a:lnTo>
                    <a:pt x="2964215" y="2305500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4342" y="1689521"/>
              <a:ext cx="0" cy="1709420"/>
            </a:xfrm>
            <a:custGeom>
              <a:avLst/>
              <a:gdLst/>
              <a:ahLst/>
              <a:cxnLst/>
              <a:rect l="l" t="t" r="r" b="b"/>
              <a:pathLst>
                <a:path h="1709420">
                  <a:moveTo>
                    <a:pt x="0" y="0"/>
                  </a:moveTo>
                  <a:lnTo>
                    <a:pt x="0" y="1709164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4343" y="3188137"/>
              <a:ext cx="391160" cy="201930"/>
            </a:xfrm>
            <a:custGeom>
              <a:avLst/>
              <a:gdLst/>
              <a:ahLst/>
              <a:cxnLst/>
              <a:rect l="l" t="t" r="r" b="b"/>
              <a:pathLst>
                <a:path w="391160" h="201929">
                  <a:moveTo>
                    <a:pt x="391111" y="0"/>
                  </a:moveTo>
                  <a:lnTo>
                    <a:pt x="0" y="201771"/>
                  </a:lnTo>
                </a:path>
                <a:path w="391160" h="201929">
                  <a:moveTo>
                    <a:pt x="391111" y="0"/>
                  </a:moveTo>
                  <a:lnTo>
                    <a:pt x="0" y="201771"/>
                  </a:lnTo>
                </a:path>
                <a:path w="391160" h="201929">
                  <a:moveTo>
                    <a:pt x="0" y="201771"/>
                  </a:moveTo>
                  <a:lnTo>
                    <a:pt x="139362" y="172746"/>
                  </a:lnTo>
                  <a:lnTo>
                    <a:pt x="104426" y="105027"/>
                  </a:lnTo>
                  <a:lnTo>
                    <a:pt x="0" y="201771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23924" y="2902040"/>
            <a:ext cx="1924685" cy="8775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95"/>
              </a:lnSpc>
              <a:spcBef>
                <a:spcPts val="105"/>
              </a:spcBef>
            </a:pPr>
            <a:r>
              <a:rPr sz="1450" spc="-30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450" dirty="0">
                <a:solidFill>
                  <a:srgbClr val="59A3E8"/>
                </a:solidFill>
                <a:latin typeface="Arial"/>
                <a:cs typeface="Arial"/>
              </a:rPr>
              <a:t>input data is</a:t>
            </a:r>
            <a:r>
              <a:rPr sz="1450" spc="-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59A3E8"/>
                </a:solidFill>
                <a:latin typeface="Arial"/>
                <a:cs typeface="Arial"/>
              </a:rPr>
              <a:t>here: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ts val="1695"/>
              </a:lnSpc>
            </a:pPr>
            <a:r>
              <a:rPr sz="1450" i="1" dirty="0">
                <a:solidFill>
                  <a:srgbClr val="59A3E8"/>
                </a:solidFill>
                <a:latin typeface="Arial"/>
                <a:cs typeface="Arial"/>
              </a:rPr>
              <a:t>value</a:t>
            </a:r>
            <a:endParaRPr sz="14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965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8795" y="1195507"/>
            <a:ext cx="306705" cy="1143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Predic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t</a:t>
            </a:r>
            <a:r>
              <a:rPr sz="1950" dirty="0">
                <a:solidFill>
                  <a:srgbClr val="5C5C5C"/>
                </a:solidFill>
                <a:latin typeface="Arial"/>
                <a:cs typeface="Arial"/>
              </a:rPr>
              <a:t>ion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7154" y="527627"/>
            <a:ext cx="3210560" cy="2792095"/>
            <a:chOff x="1017154" y="527627"/>
            <a:chExt cx="3210560" cy="2792095"/>
          </a:xfrm>
        </p:grpSpPr>
        <p:sp>
          <p:nvSpPr>
            <p:cNvPr id="3" name="object 3"/>
            <p:cNvSpPr/>
            <p:nvPr/>
          </p:nvSpPr>
          <p:spPr>
            <a:xfrm>
              <a:off x="1023504" y="3312968"/>
              <a:ext cx="3197860" cy="0"/>
            </a:xfrm>
            <a:custGeom>
              <a:avLst/>
              <a:gdLst/>
              <a:ahLst/>
              <a:cxnLst/>
              <a:rect l="l" t="t" r="r" b="b"/>
              <a:pathLst>
                <a:path w="3197860">
                  <a:moveTo>
                    <a:pt x="0" y="0"/>
                  </a:moveTo>
                  <a:lnTo>
                    <a:pt x="3197513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3504" y="533977"/>
              <a:ext cx="0" cy="2762250"/>
            </a:xfrm>
            <a:custGeom>
              <a:avLst/>
              <a:gdLst/>
              <a:ahLst/>
              <a:cxnLst/>
              <a:rect l="l" t="t" r="r" b="b"/>
              <a:pathLst>
                <a:path h="2762250">
                  <a:moveTo>
                    <a:pt x="0" y="27622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76314" y="2046054"/>
              <a:ext cx="2842260" cy="1104265"/>
            </a:xfrm>
            <a:custGeom>
              <a:avLst/>
              <a:gdLst/>
              <a:ahLst/>
              <a:cxnLst/>
              <a:rect l="l" t="t" r="r" b="b"/>
              <a:pathLst>
                <a:path w="2842260" h="1104264">
                  <a:moveTo>
                    <a:pt x="0" y="0"/>
                  </a:moveTo>
                  <a:lnTo>
                    <a:pt x="38550" y="96152"/>
                  </a:lnTo>
                  <a:lnTo>
                    <a:pt x="150003" y="315607"/>
                  </a:lnTo>
                  <a:lnTo>
                    <a:pt x="328058" y="554863"/>
                  </a:lnTo>
                  <a:lnTo>
                    <a:pt x="566414" y="710417"/>
                  </a:lnTo>
                  <a:lnTo>
                    <a:pt x="613959" y="721057"/>
                  </a:lnTo>
                  <a:lnTo>
                    <a:pt x="662836" y="730627"/>
                  </a:lnTo>
                  <a:lnTo>
                    <a:pt x="712919" y="739195"/>
                  </a:lnTo>
                  <a:lnTo>
                    <a:pt x="764081" y="746831"/>
                  </a:lnTo>
                  <a:lnTo>
                    <a:pt x="816195" y="753602"/>
                  </a:lnTo>
                  <a:lnTo>
                    <a:pt x="869133" y="759577"/>
                  </a:lnTo>
                  <a:lnTo>
                    <a:pt x="922769" y="764824"/>
                  </a:lnTo>
                  <a:lnTo>
                    <a:pt x="976975" y="769412"/>
                  </a:lnTo>
                  <a:lnTo>
                    <a:pt x="1031625" y="773409"/>
                  </a:lnTo>
                  <a:lnTo>
                    <a:pt x="1086591" y="776884"/>
                  </a:lnTo>
                  <a:lnTo>
                    <a:pt x="1141747" y="779905"/>
                  </a:lnTo>
                  <a:lnTo>
                    <a:pt x="1196965" y="782540"/>
                  </a:lnTo>
                  <a:lnTo>
                    <a:pt x="1252119" y="784859"/>
                  </a:lnTo>
                  <a:lnTo>
                    <a:pt x="1307081" y="786928"/>
                  </a:lnTo>
                  <a:lnTo>
                    <a:pt x="1361724" y="788817"/>
                  </a:lnTo>
                  <a:lnTo>
                    <a:pt x="1415922" y="790595"/>
                  </a:lnTo>
                  <a:lnTo>
                    <a:pt x="1469547" y="792329"/>
                  </a:lnTo>
                  <a:lnTo>
                    <a:pt x="1522473" y="794088"/>
                  </a:lnTo>
                  <a:lnTo>
                    <a:pt x="1574572" y="795940"/>
                  </a:lnTo>
                  <a:lnTo>
                    <a:pt x="1625717" y="797954"/>
                  </a:lnTo>
                  <a:lnTo>
                    <a:pt x="1675782" y="800199"/>
                  </a:lnTo>
                  <a:lnTo>
                    <a:pt x="1724638" y="802742"/>
                  </a:lnTo>
                  <a:lnTo>
                    <a:pt x="1772160" y="805653"/>
                  </a:lnTo>
                  <a:lnTo>
                    <a:pt x="1818221" y="808999"/>
                  </a:lnTo>
                  <a:lnTo>
                    <a:pt x="1862692" y="812849"/>
                  </a:lnTo>
                  <a:lnTo>
                    <a:pt x="1905448" y="817271"/>
                  </a:lnTo>
                  <a:lnTo>
                    <a:pt x="1946361" y="822334"/>
                  </a:lnTo>
                  <a:lnTo>
                    <a:pt x="1994185" y="828604"/>
                  </a:lnTo>
                  <a:lnTo>
                    <a:pt x="2042862" y="834606"/>
                  </a:lnTo>
                  <a:lnTo>
                    <a:pt x="2092152" y="840342"/>
                  </a:lnTo>
                  <a:lnTo>
                    <a:pt x="2141817" y="845812"/>
                  </a:lnTo>
                  <a:lnTo>
                    <a:pt x="2191618" y="851017"/>
                  </a:lnTo>
                  <a:lnTo>
                    <a:pt x="2241316" y="855959"/>
                  </a:lnTo>
                  <a:lnTo>
                    <a:pt x="2290674" y="860639"/>
                  </a:lnTo>
                  <a:lnTo>
                    <a:pt x="2339453" y="865056"/>
                  </a:lnTo>
                  <a:lnTo>
                    <a:pt x="2533685" y="912648"/>
                  </a:lnTo>
                  <a:lnTo>
                    <a:pt x="2693460" y="993655"/>
                  </a:lnTo>
                  <a:lnTo>
                    <a:pt x="2801786" y="1070105"/>
                  </a:lnTo>
                  <a:lnTo>
                    <a:pt x="2841670" y="1104027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3529" y="2766072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79">
                  <a:moveTo>
                    <a:pt x="0" y="0"/>
                  </a:moveTo>
                  <a:lnTo>
                    <a:pt x="0" y="538195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9053" y="2828970"/>
            <a:ext cx="3209925" cy="8432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24915" marR="925830">
              <a:lnSpc>
                <a:spcPts val="1540"/>
              </a:lnSpc>
              <a:spcBef>
                <a:spcPts val="225"/>
              </a:spcBef>
            </a:pPr>
            <a:r>
              <a:rPr sz="1350" spc="-20" dirty="0">
                <a:solidFill>
                  <a:srgbClr val="59A3E8"/>
                </a:solidFill>
                <a:latin typeface="Arial"/>
                <a:cs typeface="Arial"/>
              </a:rPr>
              <a:t>Yours 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is</a:t>
            </a:r>
            <a:r>
              <a:rPr sz="1350" spc="-4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here: 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10</a:t>
            </a:r>
            <a:r>
              <a:rPr sz="1350" spc="-1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years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850" spc="-40" dirty="0">
                <a:solidFill>
                  <a:srgbClr val="5C5C5C"/>
                </a:solidFill>
                <a:latin typeface="Arial"/>
                <a:cs typeface="Arial"/>
              </a:rPr>
              <a:t>Years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of household</a:t>
            </a:r>
            <a:r>
              <a:rPr sz="185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appliances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120" y="1161498"/>
            <a:ext cx="287655" cy="1276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40"/>
              </a:lnSpc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5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price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2328" y="3082879"/>
            <a:ext cx="422909" cy="211454"/>
          </a:xfrm>
          <a:custGeom>
            <a:avLst/>
            <a:gdLst/>
            <a:ahLst/>
            <a:cxnLst/>
            <a:rect l="l" t="t" r="r" b="b"/>
            <a:pathLst>
              <a:path w="422910" h="211454">
                <a:moveTo>
                  <a:pt x="422410" y="0"/>
                </a:moveTo>
                <a:lnTo>
                  <a:pt x="0" y="211205"/>
                </a:lnTo>
              </a:path>
              <a:path w="422910" h="211454">
                <a:moveTo>
                  <a:pt x="422410" y="0"/>
                </a:moveTo>
                <a:lnTo>
                  <a:pt x="0" y="211205"/>
                </a:lnTo>
              </a:path>
              <a:path w="422910" h="211454">
                <a:moveTo>
                  <a:pt x="0" y="211205"/>
                </a:moveTo>
                <a:lnTo>
                  <a:pt x="139718" y="183943"/>
                </a:lnTo>
                <a:lnTo>
                  <a:pt x="105640" y="115787"/>
                </a:lnTo>
                <a:lnTo>
                  <a:pt x="0" y="211205"/>
                </a:lnTo>
                <a:close/>
              </a:path>
            </a:pathLst>
          </a:custGeom>
          <a:ln w="12700">
            <a:solidFill>
              <a:srgbClr val="4A90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739" y="479083"/>
            <a:ext cx="3244215" cy="2820670"/>
            <a:chOff x="603739" y="479083"/>
            <a:chExt cx="3244215" cy="2820670"/>
          </a:xfrm>
        </p:grpSpPr>
        <p:sp>
          <p:nvSpPr>
            <p:cNvPr id="3" name="object 3"/>
            <p:cNvSpPr/>
            <p:nvPr/>
          </p:nvSpPr>
          <p:spPr>
            <a:xfrm>
              <a:off x="610089" y="3292921"/>
              <a:ext cx="3237865" cy="0"/>
            </a:xfrm>
            <a:custGeom>
              <a:avLst/>
              <a:gdLst/>
              <a:ahLst/>
              <a:cxnLst/>
              <a:rect l="l" t="t" r="r" b="b"/>
              <a:pathLst>
                <a:path w="3237865">
                  <a:moveTo>
                    <a:pt x="0" y="0"/>
                  </a:moveTo>
                  <a:lnTo>
                    <a:pt x="3237731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0089" y="479083"/>
              <a:ext cx="0" cy="2797175"/>
            </a:xfrm>
            <a:custGeom>
              <a:avLst/>
              <a:gdLst/>
              <a:ahLst/>
              <a:cxnLst/>
              <a:rect l="l" t="t" r="r" b="b"/>
              <a:pathLst>
                <a:path h="2797175">
                  <a:moveTo>
                    <a:pt x="0" y="279688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4090" y="2792642"/>
              <a:ext cx="87029" cy="86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4285" y="2071086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8148" y="2532882"/>
              <a:ext cx="87029" cy="86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5177" y="2186536"/>
              <a:ext cx="87029" cy="86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43197" y="2417433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3392" y="1695877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8538" y="1955638"/>
              <a:ext cx="87029" cy="865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06655" y="1580429"/>
              <a:ext cx="87028" cy="865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58538" y="1291807"/>
              <a:ext cx="87029" cy="865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70811" y="974322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89918" y="1695877"/>
              <a:ext cx="87029" cy="865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18927" y="1205221"/>
              <a:ext cx="87029" cy="865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05956" y="858874"/>
              <a:ext cx="87029" cy="86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54771" y="1580429"/>
              <a:ext cx="87029" cy="865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70376" y="1133064"/>
              <a:ext cx="2679700" cy="1790064"/>
            </a:xfrm>
            <a:custGeom>
              <a:avLst/>
              <a:gdLst/>
              <a:ahLst/>
              <a:cxnLst/>
              <a:rect l="l" t="t" r="r" b="b"/>
              <a:pathLst>
                <a:path w="2679700" h="1790064">
                  <a:moveTo>
                    <a:pt x="10314" y="1789457"/>
                  </a:moveTo>
                  <a:lnTo>
                    <a:pt x="37511" y="1690244"/>
                  </a:lnTo>
                  <a:lnTo>
                    <a:pt x="224488" y="1454610"/>
                  </a:lnTo>
                  <a:lnTo>
                    <a:pt x="663033" y="995746"/>
                  </a:lnTo>
                  <a:lnTo>
                    <a:pt x="711780" y="948448"/>
                  </a:lnTo>
                  <a:lnTo>
                    <a:pt x="759561" y="904425"/>
                  </a:lnTo>
                  <a:lnTo>
                    <a:pt x="806432" y="863484"/>
                  </a:lnTo>
                  <a:lnTo>
                    <a:pt x="852452" y="825435"/>
                  </a:lnTo>
                  <a:lnTo>
                    <a:pt x="897677" y="790085"/>
                  </a:lnTo>
                  <a:lnTo>
                    <a:pt x="942165" y="757243"/>
                  </a:lnTo>
                  <a:lnTo>
                    <a:pt x="985973" y="726718"/>
                  </a:lnTo>
                  <a:lnTo>
                    <a:pt x="1029158" y="698317"/>
                  </a:lnTo>
                  <a:lnTo>
                    <a:pt x="1071779" y="671849"/>
                  </a:lnTo>
                  <a:lnTo>
                    <a:pt x="1113891" y="647122"/>
                  </a:lnTo>
                  <a:lnTo>
                    <a:pt x="1155553" y="623945"/>
                  </a:lnTo>
                  <a:lnTo>
                    <a:pt x="1196822" y="602126"/>
                  </a:lnTo>
                  <a:lnTo>
                    <a:pt x="1237755" y="581473"/>
                  </a:lnTo>
                  <a:lnTo>
                    <a:pt x="1278409" y="561794"/>
                  </a:lnTo>
                  <a:lnTo>
                    <a:pt x="1318842" y="542899"/>
                  </a:lnTo>
                  <a:lnTo>
                    <a:pt x="1359112" y="524595"/>
                  </a:lnTo>
                  <a:lnTo>
                    <a:pt x="1399274" y="506691"/>
                  </a:lnTo>
                  <a:lnTo>
                    <a:pt x="1439388" y="488995"/>
                  </a:lnTo>
                  <a:lnTo>
                    <a:pt x="1479510" y="471315"/>
                  </a:lnTo>
                  <a:lnTo>
                    <a:pt x="1519697" y="453460"/>
                  </a:lnTo>
                  <a:lnTo>
                    <a:pt x="1560006" y="435238"/>
                  </a:lnTo>
                  <a:lnTo>
                    <a:pt x="1600496" y="416457"/>
                  </a:lnTo>
                  <a:lnTo>
                    <a:pt x="1641224" y="396926"/>
                  </a:lnTo>
                  <a:lnTo>
                    <a:pt x="1682246" y="376453"/>
                  </a:lnTo>
                  <a:lnTo>
                    <a:pt x="1723620" y="354847"/>
                  </a:lnTo>
                  <a:lnTo>
                    <a:pt x="1765404" y="331915"/>
                  </a:lnTo>
                  <a:lnTo>
                    <a:pt x="2076667" y="185167"/>
                  </a:lnTo>
                  <a:lnTo>
                    <a:pt x="2372068" y="81614"/>
                  </a:lnTo>
                  <a:lnTo>
                    <a:pt x="2592588" y="20232"/>
                  </a:lnTo>
                  <a:lnTo>
                    <a:pt x="2679211" y="0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0575" y="801149"/>
              <a:ext cx="2770505" cy="2092960"/>
            </a:xfrm>
            <a:custGeom>
              <a:avLst/>
              <a:gdLst/>
              <a:ahLst/>
              <a:cxnLst/>
              <a:rect l="l" t="t" r="r" b="b"/>
              <a:pathLst>
                <a:path w="2770504" h="2092960">
                  <a:moveTo>
                    <a:pt x="2770430" y="0"/>
                  </a:moveTo>
                  <a:lnTo>
                    <a:pt x="1897975" y="234482"/>
                  </a:lnTo>
                  <a:lnTo>
                    <a:pt x="1514866" y="456539"/>
                  </a:lnTo>
                  <a:lnTo>
                    <a:pt x="1214657" y="637521"/>
                  </a:lnTo>
                  <a:lnTo>
                    <a:pt x="1000836" y="779280"/>
                  </a:lnTo>
                  <a:lnTo>
                    <a:pt x="633243" y="1146903"/>
                  </a:lnTo>
                  <a:lnTo>
                    <a:pt x="312674" y="1580278"/>
                  </a:lnTo>
                  <a:lnTo>
                    <a:pt x="85976" y="1941462"/>
                  </a:lnTo>
                  <a:lnTo>
                    <a:pt x="0" y="2092511"/>
                  </a:lnTo>
                  <a:lnTo>
                    <a:pt x="47407" y="2039145"/>
                  </a:lnTo>
                  <a:lnTo>
                    <a:pt x="190482" y="1899692"/>
                  </a:lnTo>
                  <a:lnTo>
                    <a:pt x="430506" y="1705122"/>
                  </a:lnTo>
                  <a:lnTo>
                    <a:pt x="768757" y="1486404"/>
                  </a:lnTo>
                  <a:lnTo>
                    <a:pt x="822002" y="1457437"/>
                  </a:lnTo>
                  <a:lnTo>
                    <a:pt x="874257" y="1431457"/>
                  </a:lnTo>
                  <a:lnTo>
                    <a:pt x="925563" y="1408166"/>
                  </a:lnTo>
                  <a:lnTo>
                    <a:pt x="975958" y="1387267"/>
                  </a:lnTo>
                  <a:lnTo>
                    <a:pt x="1025483" y="1368462"/>
                  </a:lnTo>
                  <a:lnTo>
                    <a:pt x="1074179" y="1351454"/>
                  </a:lnTo>
                  <a:lnTo>
                    <a:pt x="1122085" y="1335944"/>
                  </a:lnTo>
                  <a:lnTo>
                    <a:pt x="1169242" y="1321635"/>
                  </a:lnTo>
                  <a:lnTo>
                    <a:pt x="1395182" y="1257687"/>
                  </a:lnTo>
                  <a:lnTo>
                    <a:pt x="1438681" y="1244332"/>
                  </a:lnTo>
                  <a:lnTo>
                    <a:pt x="1481712" y="1230095"/>
                  </a:lnTo>
                  <a:lnTo>
                    <a:pt x="1524313" y="1214678"/>
                  </a:lnTo>
                  <a:lnTo>
                    <a:pt x="1566526" y="1197782"/>
                  </a:lnTo>
                  <a:lnTo>
                    <a:pt x="2110915" y="1004616"/>
                  </a:lnTo>
                  <a:lnTo>
                    <a:pt x="2485171" y="927065"/>
                  </a:lnTo>
                  <a:lnTo>
                    <a:pt x="2701080" y="916325"/>
                  </a:lnTo>
                  <a:lnTo>
                    <a:pt x="2770430" y="916325"/>
                  </a:lnTo>
                  <a:lnTo>
                    <a:pt x="2770430" y="0"/>
                  </a:lnTo>
                  <a:close/>
                </a:path>
                <a:path w="2770504" h="2092960">
                  <a:moveTo>
                    <a:pt x="2770430" y="916325"/>
                  </a:moveTo>
                  <a:lnTo>
                    <a:pt x="2701080" y="916325"/>
                  </a:lnTo>
                  <a:lnTo>
                    <a:pt x="2770430" y="923590"/>
                  </a:lnTo>
                  <a:lnTo>
                    <a:pt x="2770430" y="916325"/>
                  </a:lnTo>
                  <a:close/>
                </a:path>
              </a:pathLst>
            </a:custGeom>
            <a:solidFill>
              <a:srgbClr val="F5A623">
                <a:alpha val="26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24232" y="1261633"/>
              <a:ext cx="0" cy="2003425"/>
            </a:xfrm>
            <a:custGeom>
              <a:avLst/>
              <a:gdLst/>
              <a:ahLst/>
              <a:cxnLst/>
              <a:rect l="l" t="t" r="r" b="b"/>
              <a:pathLst>
                <a:path h="2003425">
                  <a:moveTo>
                    <a:pt x="0" y="0"/>
                  </a:moveTo>
                  <a:lnTo>
                    <a:pt x="0" y="2003036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543767" y="3343673"/>
            <a:ext cx="1252220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5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5C5C5C"/>
                </a:solidFill>
                <a:latin typeface="Arial"/>
                <a:cs typeface="Arial"/>
              </a:rPr>
              <a:t>area</a:t>
            </a:r>
            <a:endParaRPr sz="18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3233" y="1114926"/>
            <a:ext cx="290830" cy="12915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60"/>
              </a:lnSpc>
            </a:pPr>
            <a:r>
              <a:rPr sz="1850" spc="10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85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5C5C5C"/>
                </a:solidFill>
                <a:latin typeface="Arial"/>
                <a:cs typeface="Arial"/>
              </a:rPr>
              <a:t>price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8742" y="3258052"/>
            <a:ext cx="1526540" cy="4318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35"/>
              </a:spcBef>
            </a:pPr>
            <a:r>
              <a:rPr sz="1350" spc="-20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house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is</a:t>
            </a:r>
            <a:r>
              <a:rPr sz="1350" spc="-2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here:  </a:t>
            </a:r>
            <a:r>
              <a:rPr sz="1350" spc="15" dirty="0">
                <a:solidFill>
                  <a:srgbClr val="59A3E8"/>
                </a:solidFill>
                <a:latin typeface="Arial"/>
                <a:cs typeface="Arial"/>
              </a:rPr>
              <a:t>780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sq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70060" y="3345215"/>
            <a:ext cx="88900" cy="395605"/>
            <a:chOff x="3170060" y="3345215"/>
            <a:chExt cx="88900" cy="395605"/>
          </a:xfrm>
        </p:grpSpPr>
        <p:sp>
          <p:nvSpPr>
            <p:cNvPr id="26" name="object 26"/>
            <p:cNvSpPr/>
            <p:nvPr/>
          </p:nvSpPr>
          <p:spPr>
            <a:xfrm>
              <a:off x="3208159" y="3351567"/>
              <a:ext cx="12700" cy="389255"/>
            </a:xfrm>
            <a:custGeom>
              <a:avLst/>
              <a:gdLst/>
              <a:ahLst/>
              <a:cxnLst/>
              <a:rect l="l" t="t" r="r" b="b"/>
              <a:pathLst>
                <a:path w="12700" h="389254">
                  <a:moveTo>
                    <a:pt x="12700" y="0"/>
                  </a:moveTo>
                  <a:lnTo>
                    <a:pt x="0" y="0"/>
                  </a:lnTo>
                  <a:lnTo>
                    <a:pt x="0" y="388823"/>
                  </a:lnTo>
                  <a:lnTo>
                    <a:pt x="12700" y="388823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4A90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76410" y="3351565"/>
              <a:ext cx="76200" cy="137160"/>
            </a:xfrm>
            <a:custGeom>
              <a:avLst/>
              <a:gdLst/>
              <a:ahLst/>
              <a:cxnLst/>
              <a:rect l="l" t="t" r="r" b="b"/>
              <a:pathLst>
                <a:path w="76200" h="137160">
                  <a:moveTo>
                    <a:pt x="38099" y="0"/>
                  </a:moveTo>
                  <a:lnTo>
                    <a:pt x="0" y="137159"/>
                  </a:lnTo>
                  <a:lnTo>
                    <a:pt x="76199" y="137159"/>
                  </a:lnTo>
                  <a:lnTo>
                    <a:pt x="38099" y="0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6488" y="474780"/>
            <a:ext cx="3224530" cy="2802890"/>
            <a:chOff x="956488" y="474780"/>
            <a:chExt cx="3224530" cy="2802890"/>
          </a:xfrm>
        </p:grpSpPr>
        <p:sp>
          <p:nvSpPr>
            <p:cNvPr id="3" name="object 3"/>
            <p:cNvSpPr/>
            <p:nvPr/>
          </p:nvSpPr>
          <p:spPr>
            <a:xfrm>
              <a:off x="962838" y="3271194"/>
              <a:ext cx="3218180" cy="0"/>
            </a:xfrm>
            <a:custGeom>
              <a:avLst/>
              <a:gdLst/>
              <a:ahLst/>
              <a:cxnLst/>
              <a:rect l="l" t="t" r="r" b="b"/>
              <a:pathLst>
                <a:path w="3218179">
                  <a:moveTo>
                    <a:pt x="0" y="0"/>
                  </a:moveTo>
                  <a:lnTo>
                    <a:pt x="321756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2838" y="474780"/>
              <a:ext cx="0" cy="2780030"/>
            </a:xfrm>
            <a:custGeom>
              <a:avLst/>
              <a:gdLst/>
              <a:ahLst/>
              <a:cxnLst/>
              <a:rect l="l" t="t" r="r" b="b"/>
              <a:pathLst>
                <a:path h="2780029">
                  <a:moveTo>
                    <a:pt x="0" y="277956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3890" y="943351"/>
              <a:ext cx="2782570" cy="2164080"/>
            </a:xfrm>
            <a:custGeom>
              <a:avLst/>
              <a:gdLst/>
              <a:ahLst/>
              <a:cxnLst/>
              <a:rect l="l" t="t" r="r" b="b"/>
              <a:pathLst>
                <a:path w="2782570" h="2164080">
                  <a:moveTo>
                    <a:pt x="0" y="0"/>
                  </a:moveTo>
                  <a:lnTo>
                    <a:pt x="95094" y="199850"/>
                  </a:lnTo>
                  <a:lnTo>
                    <a:pt x="362266" y="664154"/>
                  </a:lnTo>
                  <a:lnTo>
                    <a:pt x="774343" y="1190043"/>
                  </a:lnTo>
                  <a:lnTo>
                    <a:pt x="1304157" y="1574649"/>
                  </a:lnTo>
                  <a:lnTo>
                    <a:pt x="1371201" y="1591708"/>
                  </a:lnTo>
                  <a:lnTo>
                    <a:pt x="1431459" y="1609021"/>
                  </a:lnTo>
                  <a:lnTo>
                    <a:pt x="1485707" y="1626496"/>
                  </a:lnTo>
                  <a:lnTo>
                    <a:pt x="1534722" y="1644040"/>
                  </a:lnTo>
                  <a:lnTo>
                    <a:pt x="1579279" y="1661561"/>
                  </a:lnTo>
                  <a:lnTo>
                    <a:pt x="1620155" y="1678966"/>
                  </a:lnTo>
                  <a:lnTo>
                    <a:pt x="1658126" y="1696163"/>
                  </a:lnTo>
                  <a:lnTo>
                    <a:pt x="1693967" y="1713059"/>
                  </a:lnTo>
                  <a:lnTo>
                    <a:pt x="1728454" y="1729562"/>
                  </a:lnTo>
                  <a:lnTo>
                    <a:pt x="1762364" y="1745579"/>
                  </a:lnTo>
                  <a:lnTo>
                    <a:pt x="1831555" y="1775787"/>
                  </a:lnTo>
                  <a:lnTo>
                    <a:pt x="1868389" y="1789793"/>
                  </a:lnTo>
                  <a:lnTo>
                    <a:pt x="1907748" y="1802943"/>
                  </a:lnTo>
                  <a:lnTo>
                    <a:pt x="1950411" y="1815145"/>
                  </a:lnTo>
                  <a:lnTo>
                    <a:pt x="1997151" y="1826307"/>
                  </a:lnTo>
                  <a:lnTo>
                    <a:pt x="2048746" y="1836337"/>
                  </a:lnTo>
                  <a:lnTo>
                    <a:pt x="2105972" y="1845141"/>
                  </a:lnTo>
                  <a:lnTo>
                    <a:pt x="2155725" y="1855299"/>
                  </a:lnTo>
                  <a:lnTo>
                    <a:pt x="2198149" y="1869795"/>
                  </a:lnTo>
                  <a:lnTo>
                    <a:pt x="2236247" y="1886755"/>
                  </a:lnTo>
                  <a:lnTo>
                    <a:pt x="2273023" y="1904304"/>
                  </a:lnTo>
                  <a:lnTo>
                    <a:pt x="2311479" y="1920568"/>
                  </a:lnTo>
                  <a:lnTo>
                    <a:pt x="2354619" y="1933673"/>
                  </a:lnTo>
                  <a:lnTo>
                    <a:pt x="2405446" y="1941745"/>
                  </a:lnTo>
                  <a:lnTo>
                    <a:pt x="2580801" y="1986779"/>
                  </a:lnTo>
                  <a:lnTo>
                    <a:pt x="2697368" y="2062010"/>
                  </a:lnTo>
                  <a:lnTo>
                    <a:pt x="2762163" y="2132656"/>
                  </a:lnTo>
                  <a:lnTo>
                    <a:pt x="2782202" y="2163935"/>
                  </a:lnTo>
                </a:path>
              </a:pathLst>
            </a:custGeom>
            <a:ln w="127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9627" y="1667883"/>
              <a:ext cx="0" cy="1604645"/>
            </a:xfrm>
            <a:custGeom>
              <a:avLst/>
              <a:gdLst/>
              <a:ahLst/>
              <a:cxnLst/>
              <a:rect l="l" t="t" r="r" b="b"/>
              <a:pathLst>
                <a:path h="1604645">
                  <a:moveTo>
                    <a:pt x="0" y="0"/>
                  </a:moveTo>
                  <a:lnTo>
                    <a:pt x="0" y="1604215"/>
                  </a:lnTo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9628" y="3074479"/>
              <a:ext cx="367665" cy="189865"/>
            </a:xfrm>
            <a:custGeom>
              <a:avLst/>
              <a:gdLst/>
              <a:ahLst/>
              <a:cxnLst/>
              <a:rect l="l" t="t" r="r" b="b"/>
              <a:pathLst>
                <a:path w="367664" h="189864">
                  <a:moveTo>
                    <a:pt x="367096" y="0"/>
                  </a:moveTo>
                  <a:lnTo>
                    <a:pt x="0" y="189382"/>
                  </a:lnTo>
                </a:path>
                <a:path w="367664" h="189864">
                  <a:moveTo>
                    <a:pt x="367096" y="0"/>
                  </a:moveTo>
                  <a:lnTo>
                    <a:pt x="0" y="189382"/>
                  </a:lnTo>
                </a:path>
                <a:path w="367664" h="189864">
                  <a:moveTo>
                    <a:pt x="0" y="189382"/>
                  </a:moveTo>
                  <a:lnTo>
                    <a:pt x="139362" y="160357"/>
                  </a:lnTo>
                  <a:lnTo>
                    <a:pt x="104426" y="92637"/>
                  </a:lnTo>
                  <a:lnTo>
                    <a:pt x="0" y="189382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72857" y="2802607"/>
            <a:ext cx="3098165" cy="8286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031875" marR="5080">
              <a:lnSpc>
                <a:spcPts val="1540"/>
              </a:lnSpc>
              <a:spcBef>
                <a:spcPts val="235"/>
              </a:spcBef>
            </a:pPr>
            <a:r>
              <a:rPr sz="1350" spc="-25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50" spc="5" dirty="0">
                <a:solidFill>
                  <a:srgbClr val="59A3E8"/>
                </a:solidFill>
                <a:latin typeface="Arial"/>
                <a:cs typeface="Arial"/>
              </a:rPr>
              <a:t>exercise data is here: 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50</a:t>
            </a:r>
            <a:r>
              <a:rPr sz="13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50" spc="10" dirty="0">
                <a:solidFill>
                  <a:srgbClr val="59A3E8"/>
                </a:solidFill>
                <a:latin typeface="Arial"/>
                <a:cs typeface="Arial"/>
              </a:rPr>
              <a:t>min/week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Minutes of exercise per</a:t>
            </a:r>
            <a:r>
              <a:rPr sz="185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week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171" y="1054013"/>
            <a:ext cx="288925" cy="1388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150"/>
              </a:lnSpc>
            </a:pP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85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69135" y="581070"/>
            <a:ext cx="3133725" cy="2738755"/>
            <a:chOff x="969135" y="581070"/>
            <a:chExt cx="3133725" cy="2738755"/>
          </a:xfrm>
        </p:grpSpPr>
        <p:sp>
          <p:nvSpPr>
            <p:cNvPr id="3" name="object 3"/>
            <p:cNvSpPr/>
            <p:nvPr/>
          </p:nvSpPr>
          <p:spPr>
            <a:xfrm>
              <a:off x="975486" y="3313125"/>
              <a:ext cx="3127375" cy="0"/>
            </a:xfrm>
            <a:custGeom>
              <a:avLst/>
              <a:gdLst/>
              <a:ahLst/>
              <a:cxnLst/>
              <a:rect l="l" t="t" r="r" b="b"/>
              <a:pathLst>
                <a:path w="3127375">
                  <a:moveTo>
                    <a:pt x="0" y="0"/>
                  </a:moveTo>
                  <a:lnTo>
                    <a:pt x="3127348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5485" y="595115"/>
              <a:ext cx="0" cy="2701925"/>
            </a:xfrm>
            <a:custGeom>
              <a:avLst/>
              <a:gdLst/>
              <a:ahLst/>
              <a:cxnLst/>
              <a:rect l="l" t="t" r="r" b="b"/>
              <a:pathLst>
                <a:path h="2701925">
                  <a:moveTo>
                    <a:pt x="0" y="270163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B9B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5371" y="2829884"/>
              <a:ext cx="84062" cy="83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5786" y="2377031"/>
              <a:ext cx="84062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76349" y="1865363"/>
              <a:ext cx="84061" cy="83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27558" y="2882910"/>
              <a:ext cx="84062" cy="83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9649" y="2317220"/>
              <a:ext cx="84061" cy="83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5235" y="2484079"/>
              <a:ext cx="84061" cy="83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64325" y="1380161"/>
              <a:ext cx="84062" cy="836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4325" y="2021385"/>
              <a:ext cx="84062" cy="836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48906" y="1073489"/>
              <a:ext cx="84061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00574" y="1658954"/>
              <a:ext cx="84061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06900" y="756398"/>
              <a:ext cx="84062" cy="836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69216" y="961971"/>
              <a:ext cx="84062" cy="836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85153" y="1296523"/>
              <a:ext cx="84062" cy="83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36822" y="1658954"/>
              <a:ext cx="84062" cy="83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33341" y="853367"/>
              <a:ext cx="2674620" cy="2102485"/>
            </a:xfrm>
            <a:custGeom>
              <a:avLst/>
              <a:gdLst/>
              <a:ahLst/>
              <a:cxnLst/>
              <a:rect l="l" t="t" r="r" b="b"/>
              <a:pathLst>
                <a:path w="2674620" h="2102485">
                  <a:moveTo>
                    <a:pt x="0" y="2101973"/>
                  </a:moveTo>
                  <a:lnTo>
                    <a:pt x="93174" y="2059984"/>
                  </a:lnTo>
                  <a:lnTo>
                    <a:pt x="332818" y="1937685"/>
                  </a:lnTo>
                  <a:lnTo>
                    <a:pt x="659115" y="1740577"/>
                  </a:lnTo>
                  <a:lnTo>
                    <a:pt x="1012246" y="1474162"/>
                  </a:lnTo>
                  <a:lnTo>
                    <a:pt x="1063377" y="1428506"/>
                  </a:lnTo>
                  <a:lnTo>
                    <a:pt x="1110323" y="1383617"/>
                  </a:lnTo>
                  <a:lnTo>
                    <a:pt x="1153395" y="1339505"/>
                  </a:lnTo>
                  <a:lnTo>
                    <a:pt x="1192898" y="1296180"/>
                  </a:lnTo>
                  <a:lnTo>
                    <a:pt x="1229141" y="1253654"/>
                  </a:lnTo>
                  <a:lnTo>
                    <a:pt x="1262432" y="1211936"/>
                  </a:lnTo>
                  <a:lnTo>
                    <a:pt x="1293079" y="1171037"/>
                  </a:lnTo>
                  <a:lnTo>
                    <a:pt x="1321388" y="1130967"/>
                  </a:lnTo>
                  <a:lnTo>
                    <a:pt x="1347668" y="1091737"/>
                  </a:lnTo>
                  <a:lnTo>
                    <a:pt x="1372227" y="1053357"/>
                  </a:lnTo>
                  <a:lnTo>
                    <a:pt x="1395373" y="1015838"/>
                  </a:lnTo>
                  <a:lnTo>
                    <a:pt x="1417412" y="979189"/>
                  </a:lnTo>
                  <a:lnTo>
                    <a:pt x="1438654" y="943421"/>
                  </a:lnTo>
                  <a:lnTo>
                    <a:pt x="1459405" y="908546"/>
                  </a:lnTo>
                  <a:lnTo>
                    <a:pt x="1479973" y="874572"/>
                  </a:lnTo>
                  <a:lnTo>
                    <a:pt x="1500667" y="841511"/>
                  </a:lnTo>
                  <a:lnTo>
                    <a:pt x="1521794" y="809372"/>
                  </a:lnTo>
                  <a:lnTo>
                    <a:pt x="1543661" y="778167"/>
                  </a:lnTo>
                  <a:lnTo>
                    <a:pt x="1590848" y="718599"/>
                  </a:lnTo>
                  <a:lnTo>
                    <a:pt x="1616784" y="690256"/>
                  </a:lnTo>
                  <a:lnTo>
                    <a:pt x="1644691" y="662888"/>
                  </a:lnTo>
                  <a:lnTo>
                    <a:pt x="1674878" y="636506"/>
                  </a:lnTo>
                  <a:lnTo>
                    <a:pt x="1707652" y="611119"/>
                  </a:lnTo>
                  <a:lnTo>
                    <a:pt x="1743320" y="586738"/>
                  </a:lnTo>
                  <a:lnTo>
                    <a:pt x="1782192" y="563374"/>
                  </a:lnTo>
                  <a:lnTo>
                    <a:pt x="1823315" y="538405"/>
                  </a:lnTo>
                  <a:lnTo>
                    <a:pt x="1863604" y="510686"/>
                  </a:lnTo>
                  <a:lnTo>
                    <a:pt x="1903208" y="480731"/>
                  </a:lnTo>
                  <a:lnTo>
                    <a:pt x="1942276" y="449052"/>
                  </a:lnTo>
                  <a:lnTo>
                    <a:pt x="1980956" y="416161"/>
                  </a:lnTo>
                  <a:lnTo>
                    <a:pt x="2019396" y="382573"/>
                  </a:lnTo>
                  <a:lnTo>
                    <a:pt x="2057747" y="348798"/>
                  </a:lnTo>
                  <a:lnTo>
                    <a:pt x="2096156" y="315350"/>
                  </a:lnTo>
                  <a:lnTo>
                    <a:pt x="2134773" y="282741"/>
                  </a:lnTo>
                  <a:lnTo>
                    <a:pt x="2173746" y="251485"/>
                  </a:lnTo>
                  <a:lnTo>
                    <a:pt x="2213224" y="222093"/>
                  </a:lnTo>
                  <a:lnTo>
                    <a:pt x="2253356" y="195079"/>
                  </a:lnTo>
                  <a:lnTo>
                    <a:pt x="2294290" y="170954"/>
                  </a:lnTo>
                  <a:lnTo>
                    <a:pt x="2336176" y="150233"/>
                  </a:lnTo>
                  <a:lnTo>
                    <a:pt x="2674200" y="0"/>
                  </a:lnTo>
                </a:path>
              </a:pathLst>
            </a:custGeom>
            <a:ln w="12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31513" y="581070"/>
              <a:ext cx="2678430" cy="2526030"/>
            </a:xfrm>
            <a:custGeom>
              <a:avLst/>
              <a:gdLst/>
              <a:ahLst/>
              <a:cxnLst/>
              <a:rect l="l" t="t" r="r" b="b"/>
              <a:pathLst>
                <a:path w="2678429" h="2526030">
                  <a:moveTo>
                    <a:pt x="2677806" y="0"/>
                  </a:moveTo>
                  <a:lnTo>
                    <a:pt x="2519959" y="49295"/>
                  </a:lnTo>
                  <a:lnTo>
                    <a:pt x="2148753" y="190138"/>
                  </a:lnTo>
                  <a:lnTo>
                    <a:pt x="1717689" y="411967"/>
                  </a:lnTo>
                  <a:lnTo>
                    <a:pt x="1380267" y="704217"/>
                  </a:lnTo>
                  <a:lnTo>
                    <a:pt x="1342231" y="756486"/>
                  </a:lnTo>
                  <a:lnTo>
                    <a:pt x="1307700" y="805517"/>
                  </a:lnTo>
                  <a:lnTo>
                    <a:pt x="1276330" y="851614"/>
                  </a:lnTo>
                  <a:lnTo>
                    <a:pt x="1247771" y="895081"/>
                  </a:lnTo>
                  <a:lnTo>
                    <a:pt x="1221678" y="936222"/>
                  </a:lnTo>
                  <a:lnTo>
                    <a:pt x="1197701" y="975341"/>
                  </a:lnTo>
                  <a:lnTo>
                    <a:pt x="1175496" y="1012744"/>
                  </a:lnTo>
                  <a:lnTo>
                    <a:pt x="1154713" y="1048734"/>
                  </a:lnTo>
                  <a:lnTo>
                    <a:pt x="1135007" y="1083615"/>
                  </a:lnTo>
                  <a:lnTo>
                    <a:pt x="1078870" y="1184651"/>
                  </a:lnTo>
                  <a:lnTo>
                    <a:pt x="1059994" y="1218141"/>
                  </a:lnTo>
                  <a:lnTo>
                    <a:pt x="1040458" y="1252044"/>
                  </a:lnTo>
                  <a:lnTo>
                    <a:pt x="1019915" y="1286664"/>
                  </a:lnTo>
                  <a:lnTo>
                    <a:pt x="998017" y="1322306"/>
                  </a:lnTo>
                  <a:lnTo>
                    <a:pt x="974416" y="1359274"/>
                  </a:lnTo>
                  <a:lnTo>
                    <a:pt x="948766" y="1397872"/>
                  </a:lnTo>
                  <a:lnTo>
                    <a:pt x="920720" y="1438404"/>
                  </a:lnTo>
                  <a:lnTo>
                    <a:pt x="889930" y="1481176"/>
                  </a:lnTo>
                  <a:lnTo>
                    <a:pt x="856049" y="1526490"/>
                  </a:lnTo>
                  <a:lnTo>
                    <a:pt x="818729" y="1574651"/>
                  </a:lnTo>
                  <a:lnTo>
                    <a:pt x="777624" y="1625964"/>
                  </a:lnTo>
                  <a:lnTo>
                    <a:pt x="732386" y="1680733"/>
                  </a:lnTo>
                  <a:lnTo>
                    <a:pt x="457908" y="1946575"/>
                  </a:lnTo>
                  <a:lnTo>
                    <a:pt x="223932" y="2089961"/>
                  </a:lnTo>
                  <a:lnTo>
                    <a:pt x="61087" y="2148451"/>
                  </a:lnTo>
                  <a:lnTo>
                    <a:pt x="0" y="2159601"/>
                  </a:lnTo>
                  <a:lnTo>
                    <a:pt x="0" y="2525794"/>
                  </a:lnTo>
                  <a:lnTo>
                    <a:pt x="404721" y="2380795"/>
                  </a:lnTo>
                  <a:lnTo>
                    <a:pt x="727714" y="2259678"/>
                  </a:lnTo>
                  <a:lnTo>
                    <a:pt x="968542" y="2159601"/>
                  </a:lnTo>
                  <a:lnTo>
                    <a:pt x="1028789" y="2129687"/>
                  </a:lnTo>
                  <a:lnTo>
                    <a:pt x="1086059" y="2099142"/>
                  </a:lnTo>
                  <a:lnTo>
                    <a:pt x="1140426" y="2068027"/>
                  </a:lnTo>
                  <a:lnTo>
                    <a:pt x="1191960" y="2036403"/>
                  </a:lnTo>
                  <a:lnTo>
                    <a:pt x="1240735" y="2004333"/>
                  </a:lnTo>
                  <a:lnTo>
                    <a:pt x="1286821" y="1971879"/>
                  </a:lnTo>
                  <a:lnTo>
                    <a:pt x="1330291" y="1939102"/>
                  </a:lnTo>
                  <a:lnTo>
                    <a:pt x="1371218" y="1906063"/>
                  </a:lnTo>
                  <a:lnTo>
                    <a:pt x="1409672" y="1872825"/>
                  </a:lnTo>
                  <a:lnTo>
                    <a:pt x="1445727" y="1839450"/>
                  </a:lnTo>
                  <a:lnTo>
                    <a:pt x="1479453" y="1805999"/>
                  </a:lnTo>
                  <a:lnTo>
                    <a:pt x="1510924" y="1772534"/>
                  </a:lnTo>
                  <a:lnTo>
                    <a:pt x="1540211" y="1739116"/>
                  </a:lnTo>
                  <a:lnTo>
                    <a:pt x="1567386" y="1705808"/>
                  </a:lnTo>
                  <a:lnTo>
                    <a:pt x="1592522" y="1672672"/>
                  </a:lnTo>
                  <a:lnTo>
                    <a:pt x="1615689" y="1639768"/>
                  </a:lnTo>
                  <a:lnTo>
                    <a:pt x="1636961" y="1607160"/>
                  </a:lnTo>
                  <a:lnTo>
                    <a:pt x="1674106" y="1543074"/>
                  </a:lnTo>
                  <a:lnTo>
                    <a:pt x="1690123" y="1511720"/>
                  </a:lnTo>
                  <a:lnTo>
                    <a:pt x="1931596" y="1224898"/>
                  </a:lnTo>
                  <a:lnTo>
                    <a:pt x="2261428" y="1005857"/>
                  </a:lnTo>
                  <a:lnTo>
                    <a:pt x="2552529" y="866040"/>
                  </a:lnTo>
                  <a:lnTo>
                    <a:pt x="2677806" y="816891"/>
                  </a:lnTo>
                  <a:lnTo>
                    <a:pt x="2677806" y="0"/>
                  </a:lnTo>
                  <a:close/>
                </a:path>
              </a:pathLst>
            </a:custGeom>
            <a:solidFill>
              <a:srgbClr val="F5A623">
                <a:alpha val="265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844758" y="3356263"/>
            <a:ext cx="1274445" cy="30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8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3884" y="1157730"/>
            <a:ext cx="281940" cy="13506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95"/>
              </a:lnSpc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8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0" y="-114300"/>
            <a:ext cx="5152450" cy="4131345"/>
          </a:xfrm>
          <a:prstGeom prst="rect">
            <a:avLst/>
          </a:prstGeom>
          <a:solidFill>
            <a:srgbClr val="F5A6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2. Feature-based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2.1 Feature Attribute 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rgbClr val="C68720"/>
                </a:solidFill>
              </a:rPr>
              <a:t>2.2 Feature Shape</a:t>
            </a:r>
            <a:br>
              <a:rPr lang="en-US" sz="2400" b="1" dirty="0">
                <a:solidFill>
                  <a:srgbClr val="C68720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2.3 Feature Interaction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56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9718" y="1569879"/>
            <a:ext cx="271780" cy="96964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20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1472" y="536221"/>
            <a:ext cx="271780" cy="15824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Prediction</a:t>
            </a:r>
            <a:r>
              <a:rPr sz="17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scale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8718" y="646403"/>
            <a:ext cx="220468" cy="171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552" y="646403"/>
            <a:ext cx="2687155" cy="2653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9179" y="2494043"/>
            <a:ext cx="2893695" cy="11391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521460" marR="5080">
              <a:lnSpc>
                <a:spcPts val="1540"/>
              </a:lnSpc>
              <a:spcBef>
                <a:spcPts val="200"/>
              </a:spcBef>
            </a:pPr>
            <a:r>
              <a:rPr sz="1300" spc="-15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input is</a:t>
            </a:r>
            <a:r>
              <a:rPr sz="1300" spc="-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here:  Feature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1:</a:t>
            </a:r>
            <a:r>
              <a:rPr sz="1300" spc="-4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value</a:t>
            </a:r>
            <a:endParaRPr sz="1300">
              <a:latin typeface="Arial"/>
              <a:cs typeface="Arial"/>
            </a:endParaRPr>
          </a:p>
          <a:p>
            <a:pPr marL="1521460" marR="111760">
              <a:lnSpc>
                <a:spcPts val="1540"/>
              </a:lnSpc>
              <a:spcBef>
                <a:spcPts val="5"/>
              </a:spcBef>
            </a:pP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Feature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2: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value 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Prediction:</a:t>
            </a:r>
            <a:r>
              <a:rPr sz="1300" spc="-5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value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20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32171" y="2404295"/>
            <a:ext cx="379730" cy="398780"/>
            <a:chOff x="2732171" y="2404295"/>
            <a:chExt cx="379730" cy="398780"/>
          </a:xfrm>
        </p:grpSpPr>
        <p:sp>
          <p:nvSpPr>
            <p:cNvPr id="8" name="object 8"/>
            <p:cNvSpPr/>
            <p:nvPr/>
          </p:nvSpPr>
          <p:spPr>
            <a:xfrm>
              <a:off x="2732171" y="2404295"/>
              <a:ext cx="125567" cy="125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0794" y="2533061"/>
              <a:ext cx="245110" cy="264160"/>
            </a:xfrm>
            <a:custGeom>
              <a:avLst/>
              <a:gdLst/>
              <a:ahLst/>
              <a:cxnLst/>
              <a:rect l="l" t="t" r="r" b="b"/>
              <a:pathLst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0" y="0"/>
                  </a:moveTo>
                  <a:lnTo>
                    <a:pt x="65337" y="126473"/>
                  </a:lnTo>
                  <a:lnTo>
                    <a:pt x="121206" y="746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886" y="1710706"/>
            <a:ext cx="271780" cy="4178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Age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02990" y="675737"/>
            <a:ext cx="271780" cy="1299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010"/>
              </a:lnSpc>
            </a:pP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Diabetes</a:t>
            </a:r>
            <a:r>
              <a:rPr sz="17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5C5C5C"/>
                </a:solidFill>
                <a:latin typeface="Arial"/>
                <a:cs typeface="Arial"/>
              </a:rPr>
              <a:t>risk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8718" y="646403"/>
            <a:ext cx="220468" cy="171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4552" y="646403"/>
            <a:ext cx="2687155" cy="2653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20483" y="2494043"/>
            <a:ext cx="3075305" cy="11391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650364" marR="95250">
              <a:lnSpc>
                <a:spcPts val="1540"/>
              </a:lnSpc>
              <a:spcBef>
                <a:spcPts val="200"/>
              </a:spcBef>
            </a:pPr>
            <a:r>
              <a:rPr sz="1300" spc="-15" dirty="0">
                <a:solidFill>
                  <a:srgbClr val="59A3E8"/>
                </a:solidFill>
                <a:latin typeface="Arial"/>
                <a:cs typeface="Arial"/>
              </a:rPr>
              <a:t>Your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data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is</a:t>
            </a:r>
            <a:r>
              <a:rPr sz="1300" spc="-7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here:  Age:</a:t>
            </a:r>
            <a:r>
              <a:rPr sz="130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33</a:t>
            </a:r>
            <a:endParaRPr sz="1300">
              <a:latin typeface="Arial"/>
              <a:cs typeface="Arial"/>
            </a:endParaRPr>
          </a:p>
          <a:p>
            <a:pPr marL="1650364">
              <a:lnSpc>
                <a:spcPts val="1490"/>
              </a:lnSpc>
            </a:pP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Weight: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75</a:t>
            </a:r>
            <a:r>
              <a:rPr sz="1300" spc="-1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kg</a:t>
            </a:r>
            <a:endParaRPr sz="1300">
              <a:latin typeface="Arial"/>
              <a:cs typeface="Arial"/>
            </a:endParaRPr>
          </a:p>
          <a:p>
            <a:pPr marL="1650364">
              <a:lnSpc>
                <a:spcPts val="1550"/>
              </a:lnSpc>
            </a:pPr>
            <a:r>
              <a:rPr sz="1300" spc="15" dirty="0">
                <a:solidFill>
                  <a:srgbClr val="59A3E8"/>
                </a:solidFill>
                <a:latin typeface="Arial"/>
                <a:cs typeface="Arial"/>
              </a:rPr>
              <a:t>Diabetes </a:t>
            </a:r>
            <a:r>
              <a:rPr sz="1300" spc="10" dirty="0">
                <a:solidFill>
                  <a:srgbClr val="59A3E8"/>
                </a:solidFill>
                <a:latin typeface="Arial"/>
                <a:cs typeface="Arial"/>
              </a:rPr>
              <a:t>risk:</a:t>
            </a:r>
            <a:r>
              <a:rPr sz="1300" spc="-7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300" spc="20" dirty="0">
                <a:solidFill>
                  <a:srgbClr val="59A3E8"/>
                </a:solidFill>
                <a:latin typeface="Arial"/>
                <a:cs typeface="Arial"/>
              </a:rPr>
              <a:t>80%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700" spc="20" dirty="0">
                <a:solidFill>
                  <a:srgbClr val="5C5C5C"/>
                </a:solidFill>
                <a:latin typeface="Arial"/>
                <a:cs typeface="Arial"/>
              </a:rPr>
              <a:t>Body</a:t>
            </a: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15" dirty="0">
                <a:solidFill>
                  <a:srgbClr val="5C5C5C"/>
                </a:solidFill>
                <a:latin typeface="Arial"/>
                <a:cs typeface="Arial"/>
              </a:rPr>
              <a:t>weight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32171" y="2404295"/>
            <a:ext cx="379730" cy="398780"/>
            <a:chOff x="2732171" y="2404295"/>
            <a:chExt cx="379730" cy="398780"/>
          </a:xfrm>
        </p:grpSpPr>
        <p:sp>
          <p:nvSpPr>
            <p:cNvPr id="8" name="object 8"/>
            <p:cNvSpPr/>
            <p:nvPr/>
          </p:nvSpPr>
          <p:spPr>
            <a:xfrm>
              <a:off x="2732171" y="2404295"/>
              <a:ext cx="125567" cy="125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0794" y="2533061"/>
              <a:ext cx="245110" cy="264160"/>
            </a:xfrm>
            <a:custGeom>
              <a:avLst/>
              <a:gdLst/>
              <a:ahLst/>
              <a:cxnLst/>
              <a:rect l="l" t="t" r="r" b="b"/>
              <a:pathLst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244546" y="263664"/>
                  </a:moveTo>
                  <a:lnTo>
                    <a:pt x="0" y="0"/>
                  </a:lnTo>
                </a:path>
                <a:path w="245110" h="264160">
                  <a:moveTo>
                    <a:pt x="0" y="0"/>
                  </a:moveTo>
                  <a:lnTo>
                    <a:pt x="65337" y="126473"/>
                  </a:lnTo>
                  <a:lnTo>
                    <a:pt x="121206" y="746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90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797" y="500717"/>
            <a:ext cx="359029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b="1" dirty="0">
                <a:latin typeface="Arial"/>
                <a:cs typeface="Arial"/>
              </a:rPr>
              <a:t>The features of your own</a:t>
            </a:r>
            <a:r>
              <a:rPr sz="1850" b="1" spc="-5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house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5600" y="1259573"/>
            <a:ext cx="3660140" cy="15925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r>
              <a:rPr sz="17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bedrooms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r>
              <a:rPr sz="17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bathroom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780</a:t>
            </a:r>
            <a:r>
              <a:rPr sz="17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20 years</a:t>
            </a:r>
            <a:r>
              <a:rPr sz="17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15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household appliances </a:t>
            </a: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for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10</a:t>
            </a:r>
            <a:r>
              <a:rPr sz="17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years</a:t>
            </a:r>
            <a:endParaRPr sz="17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spcBef>
                <a:spcPts val="20"/>
              </a:spcBef>
              <a:buChar char="•"/>
              <a:tabLst>
                <a:tab pos="329565" algn="l"/>
                <a:tab pos="330200" algn="l"/>
              </a:tabLst>
            </a:pP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distance </a:t>
            </a:r>
            <a:r>
              <a:rPr sz="1700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school, parks: 2</a:t>
            </a:r>
            <a:r>
              <a:rPr sz="170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158" y="900572"/>
            <a:ext cx="301625" cy="1935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Number of</a:t>
            </a:r>
            <a:r>
              <a:rPr sz="19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rooms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2196" y="986016"/>
            <a:ext cx="301625" cy="1344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9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price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70944" y="432828"/>
            <a:ext cx="247303" cy="191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676" y="432828"/>
            <a:ext cx="3013453" cy="29734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29002" y="2512075"/>
            <a:ext cx="3457575" cy="12674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15464" marR="5080">
              <a:lnSpc>
                <a:spcPts val="1750"/>
              </a:lnSpc>
              <a:spcBef>
                <a:spcPts val="195"/>
              </a:spcBef>
            </a:pPr>
            <a:r>
              <a:rPr sz="1500" spc="-40" dirty="0">
                <a:solidFill>
                  <a:srgbClr val="5C5C5C"/>
                </a:solidFill>
                <a:latin typeface="Arial"/>
                <a:cs typeface="Arial"/>
              </a:rPr>
              <a:t>Your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house is</a:t>
            </a:r>
            <a:r>
              <a:rPr sz="15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here:  Area: 780</a:t>
            </a:r>
            <a:r>
              <a:rPr sz="15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500">
              <a:latin typeface="Arial"/>
              <a:cs typeface="Arial"/>
            </a:endParaRPr>
          </a:p>
          <a:p>
            <a:pPr marL="1815464">
              <a:lnSpc>
                <a:spcPts val="1670"/>
              </a:lnSpc>
            </a:pP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Rooms:</a:t>
            </a:r>
            <a:r>
              <a:rPr sz="15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  <a:p>
            <a:pPr marL="1815464">
              <a:lnSpc>
                <a:spcPts val="1775"/>
              </a:lnSpc>
            </a:pP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Price:</a:t>
            </a:r>
            <a:r>
              <a:rPr sz="150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650,000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House</a:t>
            </a:r>
            <a:r>
              <a:rPr sz="19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area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52919" y="2403847"/>
            <a:ext cx="424180" cy="445770"/>
            <a:chOff x="2652919" y="2403847"/>
            <a:chExt cx="424180" cy="445770"/>
          </a:xfrm>
        </p:grpSpPr>
        <p:sp>
          <p:nvSpPr>
            <p:cNvPr id="8" name="object 8"/>
            <p:cNvSpPr/>
            <p:nvPr/>
          </p:nvSpPr>
          <p:spPr>
            <a:xfrm>
              <a:off x="2652919" y="2403847"/>
              <a:ext cx="139305" cy="139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6424" y="2547400"/>
              <a:ext cx="274320" cy="295910"/>
            </a:xfrm>
            <a:custGeom>
              <a:avLst/>
              <a:gdLst/>
              <a:ahLst/>
              <a:cxnLst/>
              <a:rect l="l" t="t" r="r" b="b"/>
              <a:pathLst>
                <a:path w="274319" h="295910">
                  <a:moveTo>
                    <a:pt x="274312" y="295515"/>
                  </a:moveTo>
                  <a:lnTo>
                    <a:pt x="0" y="0"/>
                  </a:lnTo>
                </a:path>
                <a:path w="274319" h="295910">
                  <a:moveTo>
                    <a:pt x="274312" y="295515"/>
                  </a:moveTo>
                  <a:lnTo>
                    <a:pt x="0" y="0"/>
                  </a:lnTo>
                </a:path>
                <a:path w="274319" h="295910">
                  <a:moveTo>
                    <a:pt x="0" y="0"/>
                  </a:moveTo>
                  <a:lnTo>
                    <a:pt x="65389" y="126446"/>
                  </a:lnTo>
                  <a:lnTo>
                    <a:pt x="121237" y="7460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4A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36821" y="-38100"/>
            <a:ext cx="5152450" cy="4131345"/>
          </a:xfrm>
          <a:prstGeom prst="rect">
            <a:avLst/>
          </a:prstGeom>
          <a:solidFill>
            <a:srgbClr val="F6CF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3. Example-based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3.1 Similar Example 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3.2 Typical Example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3.3 Counterfactual Example</a:t>
            </a:r>
            <a:br>
              <a:rPr lang="en-US" sz="2400" b="1" dirty="0">
                <a:solidFill>
                  <a:srgbClr val="A78D1D"/>
                </a:solidFill>
              </a:rPr>
            </a:br>
            <a:endParaRPr lang="en-US" sz="2400" dirty="0">
              <a:solidFill>
                <a:srgbClr val="A78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3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283501"/>
            <a:ext cx="4601845" cy="2988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114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50" b="1" i="1" spc="5" dirty="0">
                <a:solidFill>
                  <a:srgbClr val="5C5C5C"/>
                </a:solidFill>
                <a:latin typeface="Arial-BoldItalicMT"/>
                <a:cs typeface="Arial-BoldItalicMT"/>
              </a:rPr>
              <a:t>similar </a:t>
            </a:r>
            <a:r>
              <a:rPr sz="1950" b="1" i="1" spc="10" dirty="0">
                <a:solidFill>
                  <a:srgbClr val="5C5C5C"/>
                </a:solidFill>
                <a:latin typeface="Arial-BoldItalicMT"/>
                <a:cs typeface="Arial-BoldItalicMT"/>
              </a:rPr>
              <a:t>example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as your input is</a:t>
            </a:r>
            <a:r>
              <a:rPr sz="1950" spc="-1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C5C5C"/>
              </a:buClr>
              <a:buFont typeface="Arial"/>
              <a:buChar char="•"/>
            </a:pPr>
            <a:endParaRPr sz="1900">
              <a:latin typeface="Arial"/>
              <a:cs typeface="Arial"/>
            </a:endParaRPr>
          </a:p>
          <a:p>
            <a:pPr marL="330200" indent="-317500">
              <a:lnSpc>
                <a:spcPct val="100000"/>
              </a:lnSpc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50" b="1" spc="5" dirty="0">
                <a:solidFill>
                  <a:srgbClr val="5C5C5C"/>
                </a:solidFill>
                <a:latin typeface="Arial"/>
                <a:cs typeface="Arial"/>
              </a:rPr>
              <a:t>Prediction: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545" y="234423"/>
            <a:ext cx="4738370" cy="338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dirty="0"/>
              <a:t>The houses of </a:t>
            </a:r>
            <a:r>
              <a:rPr sz="2050" b="1" spc="-5" dirty="0">
                <a:latin typeface="Arial"/>
                <a:cs typeface="Arial"/>
              </a:rPr>
              <a:t>similar </a:t>
            </a:r>
            <a:r>
              <a:rPr sz="2050" b="1" i="1" dirty="0">
                <a:latin typeface="Arial-BoldItalicMT"/>
                <a:cs typeface="Arial-BoldItalicMT"/>
              </a:rPr>
              <a:t>features </a:t>
            </a:r>
            <a:r>
              <a:rPr sz="2050" dirty="0"/>
              <a:t>as</a:t>
            </a:r>
            <a:r>
              <a:rPr sz="2050" spc="-35" dirty="0"/>
              <a:t> </a:t>
            </a:r>
            <a:r>
              <a:rPr sz="2050" dirty="0"/>
              <a:t>yours</a:t>
            </a:r>
            <a:endParaRPr sz="2050">
              <a:latin typeface="Arial-BoldItalicMT"/>
              <a:cs typeface="Arial-BoldItalic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2000" y="789214"/>
            <a:ext cx="3530600" cy="283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5900" y="283501"/>
            <a:ext cx="4468495" cy="2984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7345" algn="ctr">
              <a:lnSpc>
                <a:spcPct val="100000"/>
              </a:lnSpc>
              <a:spcBef>
                <a:spcPts val="114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50" b="1" dirty="0">
                <a:solidFill>
                  <a:srgbClr val="5C5C5C"/>
                </a:solidFill>
                <a:latin typeface="Arial"/>
                <a:cs typeface="Arial"/>
              </a:rPr>
              <a:t>similar </a:t>
            </a:r>
            <a:r>
              <a:rPr sz="1950" b="1" i="1" spc="5" dirty="0">
                <a:solidFill>
                  <a:srgbClr val="5C5C5C"/>
                </a:solidFill>
                <a:latin typeface="Arial-BoldItalicMT"/>
                <a:cs typeface="Arial-BoldItalicMT"/>
              </a:rPr>
              <a:t>case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as yours is</a:t>
            </a:r>
            <a:r>
              <a:rPr sz="1950" spc="-1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Male, 35 years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950">
              <a:latin typeface="Arial"/>
              <a:cs typeface="Arial"/>
            </a:endParaRPr>
          </a:p>
          <a:p>
            <a:pPr marL="330200" marR="59690" indent="-317500">
              <a:lnSpc>
                <a:spcPts val="2260"/>
              </a:lnSpc>
              <a:spcBef>
                <a:spcPts val="105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Three consecutive blood sugar level:  normal, normal, higher than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normal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17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Body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weight: 81 kg, height 183</a:t>
            </a:r>
            <a:r>
              <a:rPr sz="195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cm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Calories intake per day: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3400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Minutes of exercise per week: 60</a:t>
            </a:r>
            <a:r>
              <a:rPr sz="19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min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Family history of diabetes:</a:t>
            </a:r>
            <a:r>
              <a:rPr sz="19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Font typeface="Arial"/>
              <a:buChar char="•"/>
              <a:tabLst>
                <a:tab pos="329565" algn="l"/>
                <a:tab pos="330200" algn="l"/>
              </a:tabLst>
            </a:pPr>
            <a:r>
              <a:rPr sz="1950" b="1" spc="5" dirty="0">
                <a:solidFill>
                  <a:srgbClr val="5C5C5C"/>
                </a:solidFill>
                <a:latin typeface="Arial"/>
                <a:cs typeface="Arial"/>
              </a:rPr>
              <a:t>Diabetes risk:</a:t>
            </a:r>
            <a:r>
              <a:rPr sz="1950" b="1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b="1" spc="10" dirty="0">
                <a:solidFill>
                  <a:srgbClr val="59A3E8"/>
                </a:solidFill>
                <a:latin typeface="Arial"/>
                <a:cs typeface="Arial"/>
              </a:rPr>
              <a:t>82%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220818"/>
            <a:ext cx="447167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1" dirty="0">
                <a:latin typeface="Arial"/>
                <a:cs typeface="Arial"/>
              </a:rPr>
              <a:t>Similar images </a:t>
            </a:r>
            <a:r>
              <a:rPr sz="1900" dirty="0"/>
              <a:t>to the one you uploaded: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108" y="1750847"/>
            <a:ext cx="1041400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Indigo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95%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7963" y="1750847"/>
            <a:ext cx="1041400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Indigo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95%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8686" y="1750847"/>
            <a:ext cx="1076325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Blue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Grosbeak  70%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108" y="3299372"/>
            <a:ext cx="1076325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Blue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Grosbeak  70%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7963" y="3299372"/>
            <a:ext cx="1023619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Lazuli</a:t>
            </a:r>
            <a:r>
              <a:rPr sz="1250" spc="-10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55%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8686" y="3299372"/>
            <a:ext cx="1147445" cy="39941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195"/>
              </a:spcBef>
            </a:pP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Painted</a:t>
            </a:r>
            <a:r>
              <a:rPr sz="12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5C5C5C"/>
                </a:solidFill>
                <a:latin typeface="Arial"/>
                <a:cs typeface="Arial"/>
              </a:rPr>
              <a:t>Bunting  45%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5747" y="849586"/>
            <a:ext cx="1117600" cy="90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1386" y="849586"/>
            <a:ext cx="1041400" cy="77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0663" y="2378257"/>
            <a:ext cx="10541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361" y="849586"/>
            <a:ext cx="1143000" cy="901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808" y="2378257"/>
            <a:ext cx="736600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91386" y="2378257"/>
            <a:ext cx="1003300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207" y="331119"/>
            <a:ext cx="4490720" cy="89661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60"/>
              </a:lnSpc>
              <a:spcBef>
                <a:spcPts val="229"/>
              </a:spcBef>
            </a:pPr>
            <a:r>
              <a:rPr sz="1950" b="1" spc="-10" dirty="0">
                <a:latin typeface="Arial"/>
                <a:cs typeface="Arial"/>
              </a:rPr>
              <a:t>Similar </a:t>
            </a:r>
            <a:r>
              <a:rPr sz="1950" b="1" spc="-5" dirty="0">
                <a:latin typeface="Arial"/>
                <a:cs typeface="Arial"/>
              </a:rPr>
              <a:t>traffic </a:t>
            </a:r>
            <a:r>
              <a:rPr sz="1950" b="1" spc="-10" dirty="0">
                <a:latin typeface="Arial"/>
                <a:cs typeface="Arial"/>
              </a:rPr>
              <a:t>conditions </a:t>
            </a:r>
            <a:r>
              <a:rPr sz="1950" spc="-5" dirty="0"/>
              <a:t>as </a:t>
            </a:r>
            <a:r>
              <a:rPr sz="1950" spc="-10" dirty="0"/>
              <a:t>the </a:t>
            </a:r>
            <a:r>
              <a:rPr sz="1950" spc="-5" dirty="0"/>
              <a:t>current  one, </a:t>
            </a:r>
            <a:r>
              <a:rPr sz="1950" spc="-10" dirty="0"/>
              <a:t>from the dataset to </a:t>
            </a:r>
            <a:r>
              <a:rPr sz="1950" spc="-5" dirty="0"/>
              <a:t>train </a:t>
            </a:r>
            <a:r>
              <a:rPr sz="1950" spc="-10" dirty="0"/>
              <a:t>the </a:t>
            </a:r>
            <a:r>
              <a:rPr sz="1950" spc="-5" dirty="0"/>
              <a:t>self-  driving</a:t>
            </a:r>
            <a:r>
              <a:rPr sz="1950" spc="-10" dirty="0"/>
              <a:t> </a:t>
            </a:r>
            <a:r>
              <a:rPr sz="1950" spc="-5" dirty="0"/>
              <a:t>car: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51948" y="1488558"/>
            <a:ext cx="1485900" cy="80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7128" y="1488558"/>
            <a:ext cx="1422400" cy="80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907" y="1488558"/>
            <a:ext cx="1384300" cy="800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907" y="2621516"/>
            <a:ext cx="12319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1189" y="2621516"/>
            <a:ext cx="1422400" cy="80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7128" y="2621516"/>
            <a:ext cx="1435100" cy="80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36821" y="-38100"/>
            <a:ext cx="5152450" cy="4131345"/>
          </a:xfrm>
          <a:prstGeom prst="rect">
            <a:avLst/>
          </a:prstGeom>
          <a:solidFill>
            <a:srgbClr val="F6CF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3. Example-based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3.1 Similar Example 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3.2 Typical Example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3.3 Counterfactual Example</a:t>
            </a:r>
            <a:br>
              <a:rPr lang="en-US" sz="2400" b="1" dirty="0">
                <a:solidFill>
                  <a:srgbClr val="A78D1D"/>
                </a:solidFill>
              </a:rPr>
            </a:br>
            <a:endParaRPr lang="en-US" sz="2400" dirty="0">
              <a:solidFill>
                <a:srgbClr val="A78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03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35901"/>
            <a:ext cx="4726940" cy="249809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60705" marR="5080" indent="-459105">
              <a:lnSpc>
                <a:spcPts val="2260"/>
              </a:lnSpc>
              <a:spcBef>
                <a:spcPts val="259"/>
              </a:spcBef>
            </a:pP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50" b="1" i="1" spc="5" dirty="0">
                <a:solidFill>
                  <a:srgbClr val="5C5C5C"/>
                </a:solidFill>
                <a:latin typeface="Arial-BoldItalicMT"/>
                <a:cs typeface="Arial-BoldItalicMT"/>
              </a:rPr>
              <a:t>typical </a:t>
            </a:r>
            <a:r>
              <a:rPr sz="1950" b="1" i="1" spc="10" dirty="0">
                <a:solidFill>
                  <a:srgbClr val="5C5C5C"/>
                </a:solidFill>
                <a:latin typeface="Arial-BoldItalicMT"/>
                <a:cs typeface="Arial-BoldItalicMT"/>
              </a:rPr>
              <a:t>example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of the </a:t>
            </a:r>
            <a:r>
              <a:rPr sz="1950" spc="10" dirty="0">
                <a:solidFill>
                  <a:srgbClr val="5C5C5C"/>
                </a:solidFill>
                <a:latin typeface="Arial"/>
                <a:cs typeface="Arial"/>
              </a:rPr>
              <a:t>same</a:t>
            </a:r>
            <a:r>
              <a:rPr sz="1950" spc="-1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prediction  as yours (prediction value) is</a:t>
            </a:r>
            <a:r>
              <a:rPr sz="195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spcBef>
                <a:spcPts val="1120"/>
              </a:spcBef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265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5</a:t>
            </a:r>
            <a:endParaRPr sz="1950">
              <a:latin typeface="Arial"/>
              <a:cs typeface="Arial"/>
            </a:endParaRPr>
          </a:p>
          <a:p>
            <a:pPr marL="330200" indent="-317500">
              <a:lnSpc>
                <a:spcPts val="2300"/>
              </a:lnSpc>
              <a:buChar char="•"/>
              <a:tabLst>
                <a:tab pos="329565" algn="l"/>
                <a:tab pos="330200" algn="l"/>
              </a:tabLst>
            </a:pP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Feature</a:t>
            </a:r>
            <a:r>
              <a:rPr sz="195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5C5C5C"/>
                </a:solidFill>
                <a:latin typeface="Arial"/>
                <a:cs typeface="Arial"/>
              </a:rPr>
              <a:t>6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513" y="758657"/>
            <a:ext cx="3822700" cy="2895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990" y="146478"/>
            <a:ext cx="454152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spc="-5" dirty="0"/>
              <a:t>The houses of </a:t>
            </a:r>
            <a:r>
              <a:rPr sz="2150" b="1" spc="-10" dirty="0">
                <a:latin typeface="Arial"/>
                <a:cs typeface="Arial"/>
              </a:rPr>
              <a:t>similar </a:t>
            </a:r>
            <a:r>
              <a:rPr sz="2150" b="1" i="1" spc="-10" dirty="0">
                <a:latin typeface="Arial-BoldItalicMT"/>
                <a:cs typeface="Arial-BoldItalicMT"/>
              </a:rPr>
              <a:t>price </a:t>
            </a:r>
            <a:r>
              <a:rPr sz="2150" spc="-5" dirty="0"/>
              <a:t>as</a:t>
            </a:r>
            <a:r>
              <a:rPr sz="2150" spc="10" dirty="0"/>
              <a:t> </a:t>
            </a:r>
            <a:r>
              <a:rPr sz="2150" spc="-5" dirty="0"/>
              <a:t>yours</a:t>
            </a:r>
            <a:endParaRPr sz="2150">
              <a:latin typeface="Arial-BoldItalicMT"/>
              <a:cs typeface="Arial-BoldItalic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0468" rIns="0" bIns="0" rtlCol="0">
            <a:spAutoFit/>
          </a:bodyPr>
          <a:lstStyle/>
          <a:p>
            <a:pPr marL="253365" marR="5080">
              <a:lnSpc>
                <a:spcPts val="2160"/>
              </a:lnSpc>
              <a:spcBef>
                <a:spcPts val="265"/>
              </a:spcBef>
            </a:pPr>
            <a:r>
              <a:rPr sz="1900" b="1" spc="-10" dirty="0">
                <a:latin typeface="Arial"/>
                <a:cs typeface="Arial"/>
              </a:rPr>
              <a:t>The data from your health records  used for</a:t>
            </a:r>
            <a:r>
              <a:rPr sz="1900" b="1" spc="-5" dirty="0">
                <a:latin typeface="Arial"/>
                <a:cs typeface="Arial"/>
              </a:rPr>
              <a:t> </a:t>
            </a:r>
            <a:r>
              <a:rPr sz="1900" b="1" spc="-10" dirty="0">
                <a:latin typeface="Arial"/>
                <a:cs typeface="Arial"/>
              </a:rPr>
              <a:t>prediction: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680" y="1374213"/>
            <a:ext cx="4005579" cy="2120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0200" indent="-318135">
              <a:lnSpc>
                <a:spcPts val="2080"/>
              </a:lnSpc>
              <a:spcBef>
                <a:spcPts val="95"/>
              </a:spcBef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Male, 33 years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750">
              <a:latin typeface="Arial"/>
              <a:cs typeface="Arial"/>
            </a:endParaRPr>
          </a:p>
          <a:p>
            <a:pPr marL="330200" marR="53340" indent="-317500">
              <a:lnSpc>
                <a:spcPts val="2060"/>
              </a:lnSpc>
              <a:spcBef>
                <a:spcPts val="80"/>
              </a:spcBef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Three consecutive blood sugar level:  normal, normal, higher than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normal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1970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Body weight: 75 kg, height 175</a:t>
            </a:r>
            <a:r>
              <a:rPr sz="17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cm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Calories intake per day: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3200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Minutes of exercise per week: 50</a:t>
            </a: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min</a:t>
            </a:r>
            <a:endParaRPr sz="175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Family history of diabetes:</a:t>
            </a:r>
            <a:r>
              <a:rPr sz="1750" spc="-1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750">
              <a:latin typeface="Arial"/>
              <a:cs typeface="Arial"/>
            </a:endParaRPr>
          </a:p>
          <a:p>
            <a:pPr marL="329565" indent="-317500">
              <a:lnSpc>
                <a:spcPts val="2080"/>
              </a:lnSpc>
              <a:buChar char="•"/>
              <a:tabLst>
                <a:tab pos="329565" algn="l"/>
                <a:tab pos="330200" algn="l"/>
              </a:tabLst>
            </a:pPr>
            <a:r>
              <a:rPr sz="1750" spc="-10" dirty="0">
                <a:solidFill>
                  <a:srgbClr val="5C5C5C"/>
                </a:solidFill>
                <a:latin typeface="Arial"/>
                <a:cs typeface="Arial"/>
              </a:rPr>
              <a:t>......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391885"/>
            <a:ext cx="4457700" cy="300990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086485" marR="5080" indent="-980440">
              <a:lnSpc>
                <a:spcPts val="2160"/>
              </a:lnSpc>
              <a:spcBef>
                <a:spcPts val="285"/>
              </a:spcBef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A </a:t>
            </a:r>
            <a:r>
              <a:rPr sz="1900" b="1" spc="5" dirty="0">
                <a:solidFill>
                  <a:srgbClr val="5C5C5C"/>
                </a:solidFill>
                <a:latin typeface="Arial"/>
                <a:cs typeface="Arial"/>
              </a:rPr>
              <a:t>typical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case of the same diabetes</a:t>
            </a:r>
            <a:r>
              <a:rPr sz="1900" spc="-1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risk  as yours (</a:t>
            </a:r>
            <a:r>
              <a:rPr sz="1900" spc="5" dirty="0">
                <a:solidFill>
                  <a:srgbClr val="59A3E8"/>
                </a:solidFill>
                <a:latin typeface="Arial"/>
                <a:cs typeface="Arial"/>
              </a:rPr>
              <a:t>80%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) is</a:t>
            </a:r>
            <a:r>
              <a:rPr sz="19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like: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220"/>
              </a:lnSpc>
              <a:spcBef>
                <a:spcPts val="1570"/>
              </a:spcBef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Male, 45 years</a:t>
            </a:r>
            <a:r>
              <a:rPr sz="19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old</a:t>
            </a:r>
            <a:endParaRPr sz="1900">
              <a:latin typeface="Arial"/>
              <a:cs typeface="Arial"/>
            </a:endParaRPr>
          </a:p>
          <a:p>
            <a:pPr marL="330200" marR="159385" indent="-317500">
              <a:lnSpc>
                <a:spcPts val="2160"/>
              </a:lnSpc>
              <a:spcBef>
                <a:spcPts val="115"/>
              </a:spcBef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Three consecutive blood sugar</a:t>
            </a:r>
            <a:r>
              <a:rPr sz="190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level:  normal, normal, higher than</a:t>
            </a:r>
            <a:r>
              <a:rPr sz="19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normal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05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Body weight: 78 kg, height 175</a:t>
            </a:r>
            <a:r>
              <a:rPr sz="19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cm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16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Calories intake per day:</a:t>
            </a:r>
            <a:r>
              <a:rPr sz="19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3000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16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Minutes of exercise per week: 30</a:t>
            </a:r>
            <a:r>
              <a:rPr sz="19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min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165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spc="5" dirty="0">
                <a:solidFill>
                  <a:srgbClr val="5C5C5C"/>
                </a:solidFill>
                <a:latin typeface="Arial"/>
                <a:cs typeface="Arial"/>
              </a:rPr>
              <a:t>Family history of diabetes:</a:t>
            </a:r>
            <a:r>
              <a:rPr sz="1900" spc="-3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00" spc="1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900">
              <a:latin typeface="Arial"/>
              <a:cs typeface="Arial"/>
            </a:endParaRPr>
          </a:p>
          <a:p>
            <a:pPr marL="330200" indent="-318135">
              <a:lnSpc>
                <a:spcPts val="2220"/>
              </a:lnSpc>
              <a:buChar char="•"/>
              <a:tabLst>
                <a:tab pos="329565" algn="l"/>
                <a:tab pos="330835" algn="l"/>
              </a:tabLst>
            </a:pPr>
            <a:r>
              <a:rPr sz="1900" dirty="0">
                <a:solidFill>
                  <a:srgbClr val="5C5C5C"/>
                </a:solidFill>
                <a:latin typeface="Arial"/>
                <a:cs typeface="Arial"/>
              </a:rPr>
              <a:t>......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080" marR="5080">
              <a:lnSpc>
                <a:spcPts val="2060"/>
              </a:lnSpc>
              <a:spcBef>
                <a:spcPts val="235"/>
              </a:spcBef>
            </a:pPr>
            <a:r>
              <a:rPr spc="15" dirty="0"/>
              <a:t>The </a:t>
            </a:r>
            <a:r>
              <a:rPr spc="10" dirty="0"/>
              <a:t>three </a:t>
            </a:r>
            <a:r>
              <a:rPr spc="15" dirty="0"/>
              <a:t>most </a:t>
            </a:r>
            <a:r>
              <a:rPr spc="10" dirty="0"/>
              <a:t>likely bird </a:t>
            </a:r>
            <a:r>
              <a:rPr spc="15" dirty="0"/>
              <a:t>according </a:t>
            </a:r>
            <a:r>
              <a:rPr spc="10" dirty="0"/>
              <a:t>to </a:t>
            </a:r>
            <a:r>
              <a:rPr spc="15" dirty="0"/>
              <a:t>your  uploaded image, and </a:t>
            </a:r>
            <a:r>
              <a:rPr b="1" spc="10" dirty="0">
                <a:latin typeface="Arial"/>
                <a:cs typeface="Arial"/>
              </a:rPr>
              <a:t>typical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15" dirty="0">
                <a:latin typeface="Arial"/>
                <a:cs typeface="Arial"/>
              </a:rPr>
              <a:t>examples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400" y="982784"/>
            <a:ext cx="86677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dirty="0">
                <a:latin typeface="Arial"/>
                <a:cs typeface="Arial"/>
              </a:rPr>
              <a:t>Indigo  B</a:t>
            </a:r>
            <a:r>
              <a:rPr sz="1750" b="1" spc="-5" dirty="0">
                <a:latin typeface="Arial"/>
                <a:cs typeface="Arial"/>
              </a:rPr>
              <a:t>un</a:t>
            </a:r>
            <a:r>
              <a:rPr sz="1750" b="1" dirty="0">
                <a:latin typeface="Arial"/>
                <a:cs typeface="Arial"/>
              </a:rPr>
              <a:t>t</a:t>
            </a:r>
            <a:r>
              <a:rPr sz="1750" b="1" spc="-5" dirty="0">
                <a:latin typeface="Arial"/>
                <a:cs typeface="Arial"/>
              </a:rPr>
              <a:t>in</a:t>
            </a:r>
            <a:r>
              <a:rPr sz="1750" b="1" dirty="0">
                <a:latin typeface="Arial"/>
                <a:cs typeface="Arial"/>
              </a:rPr>
              <a:t>g  </a:t>
            </a:r>
            <a:r>
              <a:rPr sz="1750" dirty="0">
                <a:latin typeface="Arial"/>
                <a:cs typeface="Arial"/>
              </a:rPr>
              <a:t>95%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344" y="982784"/>
            <a:ext cx="105346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spc="-5" dirty="0">
                <a:latin typeface="Arial"/>
                <a:cs typeface="Arial"/>
              </a:rPr>
              <a:t>Blue  Grosbeak  </a:t>
            </a:r>
            <a:r>
              <a:rPr sz="1750" dirty="0">
                <a:latin typeface="Arial"/>
                <a:cs typeface="Arial"/>
              </a:rPr>
              <a:t>70%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7511" y="982784"/>
            <a:ext cx="866775" cy="81534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spc="-5" dirty="0">
                <a:latin typeface="Arial"/>
                <a:cs typeface="Arial"/>
              </a:rPr>
              <a:t>Lazuli  </a:t>
            </a:r>
            <a:r>
              <a:rPr sz="1750" b="1" dirty="0">
                <a:latin typeface="Arial"/>
                <a:cs typeface="Arial"/>
              </a:rPr>
              <a:t>B</a:t>
            </a:r>
            <a:r>
              <a:rPr sz="1750" b="1" spc="-5" dirty="0">
                <a:latin typeface="Arial"/>
                <a:cs typeface="Arial"/>
              </a:rPr>
              <a:t>un</a:t>
            </a:r>
            <a:r>
              <a:rPr sz="1750" b="1" dirty="0">
                <a:latin typeface="Arial"/>
                <a:cs typeface="Arial"/>
              </a:rPr>
              <a:t>t</a:t>
            </a:r>
            <a:r>
              <a:rPr sz="1750" b="1" spc="-5" dirty="0">
                <a:latin typeface="Arial"/>
                <a:cs typeface="Arial"/>
              </a:rPr>
              <a:t>in</a:t>
            </a:r>
            <a:r>
              <a:rPr sz="1750" b="1" dirty="0">
                <a:latin typeface="Arial"/>
                <a:cs typeface="Arial"/>
              </a:rPr>
              <a:t>g  </a:t>
            </a:r>
            <a:r>
              <a:rPr sz="1750" dirty="0">
                <a:latin typeface="Arial"/>
                <a:cs typeface="Arial"/>
              </a:rPr>
              <a:t>55%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9704" y="1905976"/>
            <a:ext cx="774700" cy="62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4044" y="1905976"/>
            <a:ext cx="9779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5840" y="1905976"/>
            <a:ext cx="990600" cy="749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089" y="2759807"/>
            <a:ext cx="10668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4044" y="2759807"/>
            <a:ext cx="6985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45840" y="2759807"/>
            <a:ext cx="698500" cy="711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286760"/>
            <a:ext cx="3954145" cy="5594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35"/>
              </a:spcBef>
            </a:pPr>
            <a:r>
              <a:rPr b="1" spc="-5" dirty="0">
                <a:latin typeface="Arial"/>
                <a:cs typeface="Arial"/>
              </a:rPr>
              <a:t>Typical </a:t>
            </a:r>
            <a:r>
              <a:rPr b="1" spc="10" dirty="0">
                <a:latin typeface="Arial"/>
                <a:cs typeface="Arial"/>
              </a:rPr>
              <a:t>traffic conditions </a:t>
            </a:r>
            <a:r>
              <a:rPr spc="10" dirty="0"/>
              <a:t>to </a:t>
            </a:r>
            <a:r>
              <a:rPr spc="15" dirty="0"/>
              <a:t>reach the  </a:t>
            </a:r>
            <a:r>
              <a:rPr spc="10" dirty="0"/>
              <a:t>self-driving </a:t>
            </a:r>
            <a:r>
              <a:rPr spc="20" dirty="0"/>
              <a:t>car’s </a:t>
            </a:r>
            <a:r>
              <a:rPr spc="15" dirty="0"/>
              <a:t>current</a:t>
            </a:r>
            <a:r>
              <a:rPr spc="-15" dirty="0"/>
              <a:t> </a:t>
            </a:r>
            <a:r>
              <a:rPr spc="15" dirty="0"/>
              <a:t>decison: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400" y="1048315"/>
            <a:ext cx="843280" cy="8159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spc="-5" dirty="0">
                <a:latin typeface="Arial"/>
                <a:cs typeface="Arial"/>
              </a:rPr>
              <a:t>Keep  </a:t>
            </a:r>
            <a:r>
              <a:rPr sz="1750" b="1" dirty="0">
                <a:latin typeface="Arial"/>
                <a:cs typeface="Arial"/>
              </a:rPr>
              <a:t>stra</a:t>
            </a:r>
            <a:r>
              <a:rPr sz="1750" b="1" spc="-5" dirty="0">
                <a:latin typeface="Arial"/>
                <a:cs typeface="Arial"/>
              </a:rPr>
              <a:t>igh</a:t>
            </a:r>
            <a:r>
              <a:rPr sz="1750" b="1" dirty="0">
                <a:latin typeface="Arial"/>
                <a:cs typeface="Arial"/>
              </a:rPr>
              <a:t>t  </a:t>
            </a:r>
            <a:r>
              <a:rPr sz="1750" dirty="0">
                <a:latin typeface="Arial"/>
                <a:cs typeface="Arial"/>
              </a:rPr>
              <a:t>95%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1344" y="1048315"/>
            <a:ext cx="1401445" cy="8159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dirty="0">
                <a:latin typeface="Arial"/>
                <a:cs typeface="Arial"/>
              </a:rPr>
              <a:t>Keep</a:t>
            </a:r>
            <a:r>
              <a:rPr sz="1750" b="1" spc="-7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current  speed</a:t>
            </a:r>
            <a:endParaRPr sz="1750">
              <a:latin typeface="Arial"/>
              <a:cs typeface="Arial"/>
            </a:endParaRPr>
          </a:p>
          <a:p>
            <a:pPr marL="12700">
              <a:lnSpc>
                <a:spcPts val="1995"/>
              </a:lnSpc>
            </a:pPr>
            <a:r>
              <a:rPr sz="1750" dirty="0">
                <a:latin typeface="Arial"/>
                <a:cs typeface="Arial"/>
              </a:rPr>
              <a:t>70%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07511" y="1048315"/>
            <a:ext cx="1103630" cy="81597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04"/>
              </a:spcBef>
            </a:pPr>
            <a:r>
              <a:rPr sz="1750" b="1" dirty="0">
                <a:latin typeface="Arial"/>
                <a:cs typeface="Arial"/>
              </a:rPr>
              <a:t>Right</a:t>
            </a:r>
            <a:r>
              <a:rPr sz="1750" b="1" spc="-9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lane  change  </a:t>
            </a:r>
            <a:r>
              <a:rPr sz="1750" dirty="0">
                <a:latin typeface="Arial"/>
                <a:cs typeface="Arial"/>
              </a:rPr>
              <a:t>55%</a:t>
            </a:r>
            <a:endParaRPr sz="17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545840" y="2830801"/>
            <a:ext cx="1308100" cy="749300"/>
            <a:chOff x="3545840" y="2830801"/>
            <a:chExt cx="1308100" cy="749300"/>
          </a:xfrm>
        </p:grpSpPr>
        <p:sp>
          <p:nvSpPr>
            <p:cNvPr id="7" name="object 7"/>
            <p:cNvSpPr/>
            <p:nvPr/>
          </p:nvSpPr>
          <p:spPr>
            <a:xfrm>
              <a:off x="3545840" y="2830801"/>
              <a:ext cx="698500" cy="711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45840" y="2830801"/>
              <a:ext cx="1308100" cy="7493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92100" y="2830801"/>
            <a:ext cx="1308100" cy="73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4044" y="1974417"/>
            <a:ext cx="1143000" cy="736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4044" y="2830801"/>
            <a:ext cx="1320800" cy="73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2100" y="1974417"/>
            <a:ext cx="1270000" cy="736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45840" y="1974417"/>
            <a:ext cx="1244600" cy="711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36821" y="-38100"/>
            <a:ext cx="5152450" cy="4131345"/>
          </a:xfrm>
          <a:prstGeom prst="rect">
            <a:avLst/>
          </a:prstGeom>
          <a:solidFill>
            <a:srgbClr val="F6CF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3. Example-based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3.1 Similar Example 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rgbClr val="A78D1D"/>
                </a:solidFill>
              </a:rPr>
              <a:t>3.2 Typical Example</a:t>
            </a:r>
            <a:br>
              <a:rPr lang="en-US" sz="2400" b="1" dirty="0">
                <a:solidFill>
                  <a:srgbClr val="A78D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3.3 Counterfactual Example</a:t>
            </a:r>
            <a:br>
              <a:rPr lang="en-US" sz="2400" b="1" dirty="0">
                <a:solidFill>
                  <a:srgbClr val="A78D1D"/>
                </a:solidFill>
              </a:rPr>
            </a:br>
            <a:endParaRPr lang="en-US" sz="2400" dirty="0">
              <a:solidFill>
                <a:srgbClr val="A78D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27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" y="386844"/>
            <a:ext cx="4440555" cy="7740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190"/>
              </a:spcBef>
            </a:pPr>
            <a:r>
              <a:rPr sz="1650" spc="-5" dirty="0"/>
              <a:t>If </a:t>
            </a:r>
            <a:r>
              <a:rPr sz="1650" dirty="0"/>
              <a:t>one of your input features had changed </a:t>
            </a:r>
            <a:r>
              <a:rPr sz="1650" spc="-5" dirty="0"/>
              <a:t>to </a:t>
            </a:r>
            <a:r>
              <a:rPr sz="1650" dirty="0"/>
              <a:t>the  following value, your predicted outcome would  have increased by</a:t>
            </a:r>
            <a:r>
              <a:rPr sz="1650" spc="-5" dirty="0"/>
              <a:t> </a:t>
            </a:r>
            <a:r>
              <a:rPr sz="1650" dirty="0"/>
              <a:t>20%:</a:t>
            </a:r>
            <a:endParaRPr sz="1650"/>
          </a:p>
        </p:txBody>
      </p:sp>
      <p:sp>
        <p:nvSpPr>
          <p:cNvPr id="3" name="object 3"/>
          <p:cNvSpPr txBox="1"/>
          <p:nvPr/>
        </p:nvSpPr>
        <p:spPr>
          <a:xfrm>
            <a:off x="330200" y="1342870"/>
            <a:ext cx="3757295" cy="18694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ts val="2110"/>
              </a:lnSpc>
              <a:spcBef>
                <a:spcPts val="10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1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2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3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4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5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Feature 6 changed 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8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11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900" y="424003"/>
            <a:ext cx="4677410" cy="5556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10"/>
              </a:spcBef>
            </a:pPr>
            <a:r>
              <a:rPr dirty="0"/>
              <a:t>If the feature of </a:t>
            </a:r>
            <a:r>
              <a:rPr spc="5" dirty="0"/>
              <a:t>your house had changed </a:t>
            </a:r>
            <a:r>
              <a:rPr dirty="0"/>
              <a:t>to the  following</a:t>
            </a:r>
            <a:r>
              <a:rPr spc="-5" dirty="0"/>
              <a:t> </a:t>
            </a:r>
            <a:r>
              <a:rPr dirty="0"/>
              <a:t>feature,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060"/>
              </a:lnSpc>
              <a:spcBef>
                <a:spcPts val="210"/>
              </a:spcBef>
            </a:pPr>
            <a:r>
              <a:rPr spc="5" dirty="0"/>
              <a:t>your house would have increased 10%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the  estimated</a:t>
            </a:r>
            <a:r>
              <a:rPr spc="-5" dirty="0"/>
              <a:t> </a:t>
            </a:r>
            <a:r>
              <a:rPr spc="5" dirty="0"/>
              <a:t>value</a:t>
            </a:r>
          </a:p>
          <a:p>
            <a:pPr marL="469900" indent="-318135">
              <a:lnSpc>
                <a:spcPts val="2220"/>
              </a:lnSpc>
              <a:spcBef>
                <a:spcPts val="740"/>
              </a:spcBef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have a back </a:t>
            </a:r>
            <a:r>
              <a:rPr sz="1900" spc="5" dirty="0"/>
              <a:t>yard,</a:t>
            </a:r>
            <a:r>
              <a:rPr sz="1900" spc="-20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3 bathrooms,</a:t>
            </a:r>
            <a:r>
              <a:rPr sz="1900" spc="-5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1200 </a:t>
            </a:r>
            <a:r>
              <a:rPr sz="1900" spc="5" dirty="0"/>
              <a:t>sq,</a:t>
            </a:r>
            <a:r>
              <a:rPr sz="1900" spc="-5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5" dirty="0"/>
              <a:t>less than </a:t>
            </a:r>
            <a:r>
              <a:rPr sz="1900" spc="10" dirty="0"/>
              <a:t>10 years </a:t>
            </a:r>
            <a:r>
              <a:rPr sz="1900" spc="5" dirty="0"/>
              <a:t>old,</a:t>
            </a:r>
            <a:r>
              <a:rPr sz="1900" spc="-15" dirty="0"/>
              <a:t> </a:t>
            </a:r>
            <a:r>
              <a:rPr sz="1900" spc="5" dirty="0"/>
              <a:t>or</a:t>
            </a:r>
            <a:endParaRPr sz="1900"/>
          </a:p>
          <a:p>
            <a:pPr marL="469900" indent="-318135">
              <a:lnSpc>
                <a:spcPts val="2165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10" dirty="0"/>
              <a:t>has new household</a:t>
            </a:r>
            <a:r>
              <a:rPr sz="1900" spc="-25" dirty="0"/>
              <a:t> </a:t>
            </a:r>
            <a:r>
              <a:rPr sz="1900" spc="10" dirty="0"/>
              <a:t>appliances</a:t>
            </a:r>
            <a:endParaRPr sz="1900"/>
          </a:p>
          <a:p>
            <a:pPr marL="469900" indent="-318135">
              <a:lnSpc>
                <a:spcPts val="2220"/>
              </a:lnSpc>
              <a:buChar char="•"/>
              <a:tabLst>
                <a:tab pos="469265" algn="l"/>
                <a:tab pos="470534" algn="l"/>
              </a:tabLst>
            </a:pPr>
            <a:r>
              <a:rPr sz="1900" spc="20" dirty="0"/>
              <a:t>……</a:t>
            </a:r>
            <a:endParaRPr sz="19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386844"/>
            <a:ext cx="4650105" cy="5257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190"/>
              </a:spcBef>
            </a:pPr>
            <a:r>
              <a:rPr sz="1650" spc="-5" dirty="0"/>
              <a:t>If </a:t>
            </a:r>
            <a:r>
              <a:rPr sz="1650" dirty="0"/>
              <a:t>your health data had changed </a:t>
            </a:r>
            <a:r>
              <a:rPr sz="1650" spc="-5" dirty="0"/>
              <a:t>to </a:t>
            </a:r>
            <a:r>
              <a:rPr sz="1650" dirty="0"/>
              <a:t>the following,  your diabetes risk would have decreased by</a:t>
            </a:r>
            <a:r>
              <a:rPr sz="1650" spc="-25" dirty="0"/>
              <a:t> </a:t>
            </a:r>
            <a:r>
              <a:rPr sz="1650" dirty="0"/>
              <a:t>20%:</a:t>
            </a:r>
            <a:endParaRPr sz="1650"/>
          </a:p>
        </p:txBody>
      </p:sp>
      <p:sp>
        <p:nvSpPr>
          <p:cNvPr id="3" name="object 3"/>
          <p:cNvSpPr txBox="1"/>
          <p:nvPr/>
        </p:nvSpPr>
        <p:spPr>
          <a:xfrm>
            <a:off x="304800" y="1241270"/>
            <a:ext cx="3221990" cy="18694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ts val="2110"/>
              </a:lnSpc>
              <a:spcBef>
                <a:spcPts val="105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3 years younger than</a:t>
            </a:r>
            <a:r>
              <a:rPr sz="1800" spc="-3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now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06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Body weight: loss 5</a:t>
            </a:r>
            <a:r>
              <a:rPr sz="18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kg</a:t>
            </a:r>
            <a:endParaRPr sz="1800">
              <a:latin typeface="Arial"/>
              <a:cs typeface="Arial"/>
            </a:endParaRPr>
          </a:p>
          <a:p>
            <a:pPr marL="330200" marR="234315" indent="-317500">
              <a:lnSpc>
                <a:spcPts val="2060"/>
              </a:lnSpc>
              <a:spcBef>
                <a:spcPts val="100"/>
              </a:spcBef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Increase 50 min of</a:t>
            </a:r>
            <a:r>
              <a:rPr sz="180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weekly  exercise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1955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Reduce 500 calories of</a:t>
            </a:r>
            <a:r>
              <a:rPr sz="18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daily</a:t>
            </a:r>
            <a:endParaRPr sz="1800">
              <a:latin typeface="Arial"/>
              <a:cs typeface="Arial"/>
            </a:endParaRPr>
          </a:p>
          <a:p>
            <a:pPr marL="330200">
              <a:lnSpc>
                <a:spcPts val="2060"/>
              </a:lnSpc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calories</a:t>
            </a:r>
            <a:r>
              <a:rPr sz="1800" spc="-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intake</a:t>
            </a:r>
            <a:endParaRPr sz="1800">
              <a:latin typeface="Arial"/>
              <a:cs typeface="Arial"/>
            </a:endParaRPr>
          </a:p>
          <a:p>
            <a:pPr marL="329565" indent="-317500">
              <a:lnSpc>
                <a:spcPts val="2110"/>
              </a:lnSpc>
              <a:buChar char="•"/>
              <a:tabLst>
                <a:tab pos="329565" algn="l"/>
                <a:tab pos="330200" algn="l"/>
              </a:tabLst>
            </a:pPr>
            <a:r>
              <a:rPr sz="1800" dirty="0">
                <a:solidFill>
                  <a:srgbClr val="5C5C5C"/>
                </a:solidFill>
                <a:latin typeface="Arial"/>
                <a:cs typeface="Arial"/>
              </a:rPr>
              <a:t>……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5453" y="887905"/>
            <a:ext cx="3307079" cy="31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66670" algn="l"/>
              </a:tabLst>
            </a:pP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highlight</a:t>
            </a:r>
            <a:r>
              <a:rPr sz="1450" b="1" spc="1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different</a:t>
            </a:r>
            <a:r>
              <a:rPr sz="1450" b="1" spc="1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regions	</a:t>
            </a: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8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065" y="887905"/>
            <a:ext cx="743585" cy="31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15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81572" y="1357283"/>
            <a:ext cx="1143000" cy="1627505"/>
            <a:chOff x="3681572" y="1357283"/>
            <a:chExt cx="1143000" cy="1627505"/>
          </a:xfrm>
        </p:grpSpPr>
        <p:sp>
          <p:nvSpPr>
            <p:cNvPr id="5" name="object 5"/>
            <p:cNvSpPr/>
            <p:nvPr/>
          </p:nvSpPr>
          <p:spPr>
            <a:xfrm>
              <a:off x="3681572" y="1357283"/>
              <a:ext cx="1143000" cy="1562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81565" y="1357287"/>
              <a:ext cx="578485" cy="1627505"/>
            </a:xfrm>
            <a:custGeom>
              <a:avLst/>
              <a:gdLst/>
              <a:ahLst/>
              <a:cxnLst/>
              <a:rect l="l" t="t" r="r" b="b"/>
              <a:pathLst>
                <a:path w="578485" h="1627505">
                  <a:moveTo>
                    <a:pt x="578015" y="1458887"/>
                  </a:moveTo>
                  <a:lnTo>
                    <a:pt x="0" y="1458887"/>
                  </a:lnTo>
                  <a:lnTo>
                    <a:pt x="0" y="1627212"/>
                  </a:lnTo>
                  <a:lnTo>
                    <a:pt x="578015" y="1627212"/>
                  </a:lnTo>
                  <a:lnTo>
                    <a:pt x="578015" y="1458887"/>
                  </a:lnTo>
                  <a:close/>
                </a:path>
                <a:path w="578485" h="1627505">
                  <a:moveTo>
                    <a:pt x="578015" y="0"/>
                  </a:moveTo>
                  <a:lnTo>
                    <a:pt x="316979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0" y="448894"/>
                  </a:lnTo>
                  <a:lnTo>
                    <a:pt x="0" y="673328"/>
                  </a:lnTo>
                  <a:lnTo>
                    <a:pt x="0" y="785558"/>
                  </a:lnTo>
                  <a:lnTo>
                    <a:pt x="130517" y="785558"/>
                  </a:lnTo>
                  <a:lnTo>
                    <a:pt x="130517" y="673328"/>
                  </a:lnTo>
                  <a:lnTo>
                    <a:pt x="316979" y="673328"/>
                  </a:lnTo>
                  <a:lnTo>
                    <a:pt x="316979" y="336664"/>
                  </a:lnTo>
                  <a:lnTo>
                    <a:pt x="578015" y="336664"/>
                  </a:lnTo>
                  <a:lnTo>
                    <a:pt x="57801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171271" y="1357283"/>
            <a:ext cx="1160145" cy="1627505"/>
            <a:chOff x="2171271" y="1357283"/>
            <a:chExt cx="1160145" cy="1627505"/>
          </a:xfrm>
        </p:grpSpPr>
        <p:sp>
          <p:nvSpPr>
            <p:cNvPr id="8" name="object 8"/>
            <p:cNvSpPr/>
            <p:nvPr/>
          </p:nvSpPr>
          <p:spPr>
            <a:xfrm>
              <a:off x="2171271" y="1357283"/>
              <a:ext cx="1143000" cy="1562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71268" y="1357287"/>
              <a:ext cx="578485" cy="1627505"/>
            </a:xfrm>
            <a:custGeom>
              <a:avLst/>
              <a:gdLst/>
              <a:ahLst/>
              <a:cxnLst/>
              <a:rect l="l" t="t" r="r" b="b"/>
              <a:pathLst>
                <a:path w="578485" h="1627505">
                  <a:moveTo>
                    <a:pt x="578015" y="1458887"/>
                  </a:moveTo>
                  <a:lnTo>
                    <a:pt x="0" y="1458887"/>
                  </a:lnTo>
                  <a:lnTo>
                    <a:pt x="0" y="1627212"/>
                  </a:lnTo>
                  <a:lnTo>
                    <a:pt x="578015" y="1627212"/>
                  </a:lnTo>
                  <a:lnTo>
                    <a:pt x="578015" y="1458887"/>
                  </a:lnTo>
                  <a:close/>
                </a:path>
                <a:path w="578485" h="1627505">
                  <a:moveTo>
                    <a:pt x="578015" y="0"/>
                  </a:moveTo>
                  <a:lnTo>
                    <a:pt x="316979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0" y="448894"/>
                  </a:lnTo>
                  <a:lnTo>
                    <a:pt x="0" y="673328"/>
                  </a:lnTo>
                  <a:lnTo>
                    <a:pt x="0" y="785558"/>
                  </a:lnTo>
                  <a:lnTo>
                    <a:pt x="130517" y="785558"/>
                  </a:lnTo>
                  <a:lnTo>
                    <a:pt x="130517" y="673328"/>
                  </a:lnTo>
                  <a:lnTo>
                    <a:pt x="316979" y="673328"/>
                  </a:lnTo>
                  <a:lnTo>
                    <a:pt x="316979" y="336664"/>
                  </a:lnTo>
                  <a:lnTo>
                    <a:pt x="578015" y="336664"/>
                  </a:lnTo>
                  <a:lnTo>
                    <a:pt x="578015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45500" y="1387302"/>
              <a:ext cx="584200" cy="431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3400" y="1730202"/>
              <a:ext cx="685800" cy="635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353400" y="1692102"/>
              <a:ext cx="431800" cy="60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88300" y="2276302"/>
              <a:ext cx="355600" cy="495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7300" y="1514302"/>
              <a:ext cx="254000" cy="1905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59800" y="1438102"/>
              <a:ext cx="4445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1600" y="1469505"/>
            <a:ext cx="1549400" cy="1384300"/>
            <a:chOff x="101600" y="1469505"/>
            <a:chExt cx="1549400" cy="1384300"/>
          </a:xfrm>
        </p:grpSpPr>
        <p:sp>
          <p:nvSpPr>
            <p:cNvPr id="17" name="object 17"/>
            <p:cNvSpPr/>
            <p:nvPr/>
          </p:nvSpPr>
          <p:spPr>
            <a:xfrm>
              <a:off x="101600" y="1469505"/>
              <a:ext cx="1549400" cy="13716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1600" y="1469516"/>
              <a:ext cx="1548130" cy="1384300"/>
            </a:xfrm>
            <a:custGeom>
              <a:avLst/>
              <a:gdLst/>
              <a:ahLst/>
              <a:cxnLst/>
              <a:rect l="l" t="t" r="r" b="b"/>
              <a:pathLst>
                <a:path w="1548130" h="1384300">
                  <a:moveTo>
                    <a:pt x="783107" y="1009992"/>
                  </a:moveTo>
                  <a:lnTo>
                    <a:pt x="0" y="1009992"/>
                  </a:lnTo>
                  <a:lnTo>
                    <a:pt x="0" y="1384058"/>
                  </a:lnTo>
                  <a:lnTo>
                    <a:pt x="783107" y="1384058"/>
                  </a:lnTo>
                  <a:lnTo>
                    <a:pt x="783107" y="1009992"/>
                  </a:lnTo>
                  <a:close/>
                </a:path>
                <a:path w="1548130" h="1384300">
                  <a:moveTo>
                    <a:pt x="913638" y="0"/>
                  </a:moveTo>
                  <a:lnTo>
                    <a:pt x="0" y="0"/>
                  </a:lnTo>
                  <a:lnTo>
                    <a:pt x="0" y="374065"/>
                  </a:lnTo>
                  <a:lnTo>
                    <a:pt x="913638" y="374065"/>
                  </a:lnTo>
                  <a:lnTo>
                    <a:pt x="913638" y="0"/>
                  </a:lnTo>
                  <a:close/>
                </a:path>
                <a:path w="1548130" h="1384300">
                  <a:moveTo>
                    <a:pt x="1547583" y="374065"/>
                  </a:moveTo>
                  <a:lnTo>
                    <a:pt x="1398422" y="374065"/>
                  </a:lnTo>
                  <a:lnTo>
                    <a:pt x="1398422" y="748144"/>
                  </a:lnTo>
                  <a:lnTo>
                    <a:pt x="1547583" y="748144"/>
                  </a:lnTo>
                  <a:lnTo>
                    <a:pt x="1547583" y="374065"/>
                  </a:lnTo>
                  <a:close/>
                </a:path>
              </a:pathLst>
            </a:custGeom>
            <a:solidFill>
              <a:srgbClr val="F6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47860" y="965200"/>
            <a:ext cx="2280920" cy="1664970"/>
            <a:chOff x="1647860" y="965200"/>
            <a:chExt cx="2280920" cy="1664970"/>
          </a:xfrm>
        </p:grpSpPr>
        <p:sp>
          <p:nvSpPr>
            <p:cNvPr id="3" name="object 3"/>
            <p:cNvSpPr/>
            <p:nvPr/>
          </p:nvSpPr>
          <p:spPr>
            <a:xfrm>
              <a:off x="1797406" y="1545012"/>
              <a:ext cx="1993900" cy="66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47850" y="965199"/>
              <a:ext cx="2280920" cy="1664970"/>
            </a:xfrm>
            <a:custGeom>
              <a:avLst/>
              <a:gdLst/>
              <a:ahLst/>
              <a:cxnLst/>
              <a:rect l="l" t="t" r="r" b="b"/>
              <a:pathLst>
                <a:path w="2280920" h="1664970">
                  <a:moveTo>
                    <a:pt x="1345920" y="1122222"/>
                  </a:moveTo>
                  <a:lnTo>
                    <a:pt x="803808" y="1122222"/>
                  </a:lnTo>
                  <a:lnTo>
                    <a:pt x="803808" y="972591"/>
                  </a:lnTo>
                  <a:lnTo>
                    <a:pt x="0" y="972591"/>
                  </a:lnTo>
                  <a:lnTo>
                    <a:pt x="0" y="1514995"/>
                  </a:lnTo>
                  <a:lnTo>
                    <a:pt x="542112" y="1514995"/>
                  </a:lnTo>
                  <a:lnTo>
                    <a:pt x="542112" y="1664627"/>
                  </a:lnTo>
                  <a:lnTo>
                    <a:pt x="1345920" y="1664627"/>
                  </a:lnTo>
                  <a:lnTo>
                    <a:pt x="1345920" y="1122222"/>
                  </a:lnTo>
                  <a:close/>
                </a:path>
                <a:path w="2280920" h="1664970">
                  <a:moveTo>
                    <a:pt x="2131034" y="0"/>
                  </a:moveTo>
                  <a:lnTo>
                    <a:pt x="1327226" y="0"/>
                  </a:lnTo>
                  <a:lnTo>
                    <a:pt x="1327226" y="654634"/>
                  </a:lnTo>
                  <a:lnTo>
                    <a:pt x="2131034" y="654634"/>
                  </a:lnTo>
                  <a:lnTo>
                    <a:pt x="2131034" y="0"/>
                  </a:lnTo>
                  <a:close/>
                </a:path>
                <a:path w="2280920" h="1664970">
                  <a:moveTo>
                    <a:pt x="2280577" y="1066114"/>
                  </a:moveTo>
                  <a:lnTo>
                    <a:pt x="1869325" y="1066114"/>
                  </a:lnTo>
                  <a:lnTo>
                    <a:pt x="1869325" y="1234440"/>
                  </a:lnTo>
                  <a:lnTo>
                    <a:pt x="2280577" y="1234440"/>
                  </a:lnTo>
                  <a:lnTo>
                    <a:pt x="2280577" y="10661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9246" y="925517"/>
            <a:ext cx="744855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14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6067" y="925517"/>
            <a:ext cx="3408679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67000" algn="l"/>
              </a:tabLst>
            </a:pPr>
            <a:r>
              <a:rPr sz="1450" b="1" spc="10" dirty="0">
                <a:solidFill>
                  <a:srgbClr val="F9B42D"/>
                </a:solidFill>
                <a:latin typeface="Arial"/>
                <a:cs typeface="Arial"/>
              </a:rPr>
              <a:t>&gt;&gt;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progressive</a:t>
            </a:r>
            <a:r>
              <a:rPr sz="1450" b="1" spc="3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5" dirty="0">
                <a:solidFill>
                  <a:srgbClr val="F9B42D"/>
                </a:solidFill>
                <a:latin typeface="Arial"/>
                <a:cs typeface="Arial"/>
              </a:rPr>
              <a:t>transition</a:t>
            </a:r>
            <a:r>
              <a:rPr sz="1450" b="1" spc="2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b="1" spc="10" dirty="0">
                <a:solidFill>
                  <a:srgbClr val="F9B42D"/>
                </a:solidFill>
                <a:latin typeface="Arial"/>
                <a:cs typeface="Arial"/>
              </a:rPr>
              <a:t>&gt;&gt;	</a:t>
            </a:r>
            <a:r>
              <a:rPr sz="1900" b="1" dirty="0">
                <a:solidFill>
                  <a:srgbClr val="8FD091"/>
                </a:solidFill>
                <a:latin typeface="Arial"/>
                <a:cs typeface="Arial"/>
              </a:rPr>
              <a:t>Bird</a:t>
            </a:r>
            <a:r>
              <a:rPr sz="1900" b="1" spc="-7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00" b="1" spc="5" dirty="0">
                <a:solidFill>
                  <a:srgbClr val="8FD091"/>
                </a:solidFill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1395383"/>
            <a:ext cx="4732655" cy="1627505"/>
            <a:chOff x="152400" y="1395383"/>
            <a:chExt cx="4732655" cy="1627505"/>
          </a:xfrm>
        </p:grpSpPr>
        <p:sp>
          <p:nvSpPr>
            <p:cNvPr id="8" name="object 8"/>
            <p:cNvSpPr/>
            <p:nvPr/>
          </p:nvSpPr>
          <p:spPr>
            <a:xfrm>
              <a:off x="3741504" y="1395383"/>
              <a:ext cx="1143000" cy="1562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1496" y="1395387"/>
              <a:ext cx="579755" cy="1627505"/>
            </a:xfrm>
            <a:custGeom>
              <a:avLst/>
              <a:gdLst/>
              <a:ahLst/>
              <a:cxnLst/>
              <a:rect l="l" t="t" r="r" b="b"/>
              <a:pathLst>
                <a:path w="579754" h="1627505">
                  <a:moveTo>
                    <a:pt x="579501" y="1458887"/>
                  </a:moveTo>
                  <a:lnTo>
                    <a:pt x="0" y="1458887"/>
                  </a:lnTo>
                  <a:lnTo>
                    <a:pt x="0" y="1627212"/>
                  </a:lnTo>
                  <a:lnTo>
                    <a:pt x="579501" y="1627212"/>
                  </a:lnTo>
                  <a:lnTo>
                    <a:pt x="579501" y="1458887"/>
                  </a:lnTo>
                  <a:close/>
                </a:path>
                <a:path w="579754" h="1627505">
                  <a:moveTo>
                    <a:pt x="579501" y="0"/>
                  </a:moveTo>
                  <a:lnTo>
                    <a:pt x="317792" y="0"/>
                  </a:lnTo>
                  <a:lnTo>
                    <a:pt x="0" y="0"/>
                  </a:lnTo>
                  <a:lnTo>
                    <a:pt x="0" y="336664"/>
                  </a:lnTo>
                  <a:lnTo>
                    <a:pt x="0" y="448894"/>
                  </a:lnTo>
                  <a:lnTo>
                    <a:pt x="0" y="673328"/>
                  </a:lnTo>
                  <a:lnTo>
                    <a:pt x="0" y="785558"/>
                  </a:lnTo>
                  <a:lnTo>
                    <a:pt x="130860" y="785558"/>
                  </a:lnTo>
                  <a:lnTo>
                    <a:pt x="130860" y="673328"/>
                  </a:lnTo>
                  <a:lnTo>
                    <a:pt x="317792" y="673328"/>
                  </a:lnTo>
                  <a:lnTo>
                    <a:pt x="317792" y="336664"/>
                  </a:lnTo>
                  <a:lnTo>
                    <a:pt x="579501" y="336664"/>
                  </a:lnTo>
                  <a:lnTo>
                    <a:pt x="579501" y="0"/>
                  </a:lnTo>
                  <a:close/>
                </a:path>
              </a:pathLst>
            </a:custGeom>
            <a:solidFill>
              <a:srgbClr val="FBFB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400" y="1507605"/>
              <a:ext cx="1562100" cy="13716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400" y="1507616"/>
              <a:ext cx="1551940" cy="1384300"/>
            </a:xfrm>
            <a:custGeom>
              <a:avLst/>
              <a:gdLst/>
              <a:ahLst/>
              <a:cxnLst/>
              <a:rect l="l" t="t" r="r" b="b"/>
              <a:pathLst>
                <a:path w="1551939" h="1384300">
                  <a:moveTo>
                    <a:pt x="785114" y="1009992"/>
                  </a:moveTo>
                  <a:lnTo>
                    <a:pt x="0" y="1009992"/>
                  </a:lnTo>
                  <a:lnTo>
                    <a:pt x="0" y="1384058"/>
                  </a:lnTo>
                  <a:lnTo>
                    <a:pt x="785114" y="1384058"/>
                  </a:lnTo>
                  <a:lnTo>
                    <a:pt x="785114" y="1009992"/>
                  </a:lnTo>
                  <a:close/>
                </a:path>
                <a:path w="1551939" h="1384300">
                  <a:moveTo>
                    <a:pt x="915962" y="0"/>
                  </a:moveTo>
                  <a:lnTo>
                    <a:pt x="0" y="0"/>
                  </a:lnTo>
                  <a:lnTo>
                    <a:pt x="0" y="374065"/>
                  </a:lnTo>
                  <a:lnTo>
                    <a:pt x="915962" y="374065"/>
                  </a:lnTo>
                  <a:lnTo>
                    <a:pt x="915962" y="0"/>
                  </a:lnTo>
                  <a:close/>
                </a:path>
                <a:path w="1551939" h="1384300">
                  <a:moveTo>
                    <a:pt x="1551533" y="374065"/>
                  </a:moveTo>
                  <a:lnTo>
                    <a:pt x="1401991" y="374065"/>
                  </a:lnTo>
                  <a:lnTo>
                    <a:pt x="1401991" y="748144"/>
                  </a:lnTo>
                  <a:lnTo>
                    <a:pt x="1551533" y="748144"/>
                  </a:lnTo>
                  <a:lnTo>
                    <a:pt x="1551533" y="374065"/>
                  </a:lnTo>
                  <a:close/>
                </a:path>
              </a:pathLst>
            </a:custGeom>
            <a:solidFill>
              <a:srgbClr val="F6F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61625" y="-35032"/>
            <a:ext cx="5152450" cy="4131345"/>
          </a:xfrm>
          <a:prstGeom prst="rect">
            <a:avLst/>
          </a:prstGeom>
          <a:solidFill>
            <a:srgbClr val="F567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46659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4. Rule-based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4.1 Decision Rules 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4.2 Decision Tree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4.3 Decision Flowchart</a:t>
            </a:r>
            <a:endParaRPr lang="en-US" sz="2400" dirty="0">
              <a:solidFill>
                <a:srgbClr val="B24B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36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00" y="212009"/>
            <a:ext cx="344106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b="1" spc="15" dirty="0">
                <a:latin typeface="Arial"/>
                <a:cs typeface="Arial"/>
              </a:rPr>
              <a:t>The image </a:t>
            </a:r>
            <a:r>
              <a:rPr sz="2200" b="1" spc="10" dirty="0">
                <a:latin typeface="Arial"/>
                <a:cs typeface="Arial"/>
              </a:rPr>
              <a:t>you</a:t>
            </a:r>
            <a:r>
              <a:rPr sz="2200" b="1" spc="-65" dirty="0">
                <a:latin typeface="Arial"/>
                <a:cs typeface="Arial"/>
              </a:rPr>
              <a:t> </a:t>
            </a:r>
            <a:r>
              <a:rPr sz="2200" b="1" spc="10" dirty="0">
                <a:latin typeface="Arial"/>
                <a:cs typeface="Arial"/>
              </a:rPr>
              <a:t>uploaded: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3100" y="842460"/>
            <a:ext cx="3695700" cy="279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49068"/>
            <a:ext cx="4399280" cy="23425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1224280">
              <a:lnSpc>
                <a:spcPts val="2260"/>
              </a:lnSpc>
              <a:spcBef>
                <a:spcPts val="254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feature 1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≤ some value, 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feature 2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&gt; some</a:t>
            </a:r>
            <a:r>
              <a:rPr sz="19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value,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05"/>
              </a:lnSpc>
            </a:pP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prediction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is some</a:t>
            </a:r>
            <a:r>
              <a:rPr sz="1950" b="1" spc="-4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value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Arial"/>
              <a:cs typeface="Arial"/>
            </a:endParaRPr>
          </a:p>
          <a:p>
            <a:pPr marL="12700">
              <a:lnSpc>
                <a:spcPts val="2300"/>
              </a:lnSpc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house </a:t>
            </a:r>
            <a:r>
              <a:rPr sz="1950" b="1" dirty="0">
                <a:solidFill>
                  <a:srgbClr val="F9B42D"/>
                </a:solidFill>
                <a:latin typeface="Arial"/>
                <a:cs typeface="Arial"/>
              </a:rPr>
              <a:t>area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is some</a:t>
            </a:r>
            <a:r>
              <a:rPr sz="1950" spc="-1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value,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260"/>
              </a:lnSpc>
              <a:spcBef>
                <a:spcPts val="105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distance to </a:t>
            </a:r>
            <a:r>
              <a:rPr sz="1950" b="1" dirty="0">
                <a:solidFill>
                  <a:srgbClr val="59A3E8"/>
                </a:solidFill>
                <a:latin typeface="Arial"/>
                <a:cs typeface="Arial"/>
              </a:rPr>
              <a:t>school,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parks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&lt; some  value,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05"/>
              </a:lnSpc>
            </a:pP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prediction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another</a:t>
            </a:r>
            <a:r>
              <a:rPr sz="1950" b="1" spc="-4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value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49068"/>
            <a:ext cx="4607560" cy="263017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115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house </a:t>
            </a:r>
            <a:r>
              <a:rPr sz="1950" b="1" dirty="0">
                <a:solidFill>
                  <a:srgbClr val="F9B42D"/>
                </a:solidFill>
                <a:latin typeface="Arial"/>
                <a:cs typeface="Arial"/>
              </a:rPr>
              <a:t>area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≤ 800</a:t>
            </a:r>
            <a:r>
              <a:rPr sz="19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sq,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260"/>
              </a:lnSpc>
              <a:spcBef>
                <a:spcPts val="100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distance to </a:t>
            </a:r>
            <a:r>
              <a:rPr sz="1950" b="1" dirty="0">
                <a:solidFill>
                  <a:srgbClr val="59A3E8"/>
                </a:solidFill>
                <a:latin typeface="Arial"/>
                <a:cs typeface="Arial"/>
              </a:rPr>
              <a:t>school,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parks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&gt;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2.5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km,  Then house price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no more than  600,000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ts val="2300"/>
              </a:lnSpc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1950" b="1" spc="5" dirty="0">
                <a:solidFill>
                  <a:srgbClr val="F9B42D"/>
                </a:solidFill>
                <a:latin typeface="Arial"/>
                <a:cs typeface="Arial"/>
              </a:rPr>
              <a:t>house </a:t>
            </a:r>
            <a:r>
              <a:rPr sz="1950" b="1" dirty="0">
                <a:solidFill>
                  <a:srgbClr val="F9B42D"/>
                </a:solidFill>
                <a:latin typeface="Arial"/>
                <a:cs typeface="Arial"/>
              </a:rPr>
              <a:t>area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is 800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-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900</a:t>
            </a:r>
            <a:r>
              <a:rPr sz="19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sq,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260"/>
              </a:lnSpc>
              <a:spcBef>
                <a:spcPts val="105"/>
              </a:spcBef>
            </a:pP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distance to </a:t>
            </a:r>
            <a:r>
              <a:rPr sz="1950" b="1" dirty="0">
                <a:solidFill>
                  <a:srgbClr val="59A3E8"/>
                </a:solidFill>
                <a:latin typeface="Arial"/>
                <a:cs typeface="Arial"/>
              </a:rPr>
              <a:t>school, </a:t>
            </a:r>
            <a:r>
              <a:rPr sz="1950" b="1" spc="5" dirty="0">
                <a:solidFill>
                  <a:srgbClr val="59A3E8"/>
                </a:solidFill>
                <a:latin typeface="Arial"/>
                <a:cs typeface="Arial"/>
              </a:rPr>
              <a:t>parks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&lt; </a:t>
            </a:r>
            <a:r>
              <a:rPr sz="1950" dirty="0">
                <a:solidFill>
                  <a:srgbClr val="ABABAB"/>
                </a:solidFill>
                <a:latin typeface="Arial"/>
                <a:cs typeface="Arial"/>
              </a:rPr>
              <a:t>2.5 </a:t>
            </a:r>
            <a:r>
              <a:rPr sz="1950" spc="5" dirty="0">
                <a:solidFill>
                  <a:srgbClr val="ABABAB"/>
                </a:solidFill>
                <a:latin typeface="Arial"/>
                <a:cs typeface="Arial"/>
              </a:rPr>
              <a:t>km,  Then house price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is</a:t>
            </a:r>
            <a:r>
              <a:rPr sz="1950" b="1" spc="-2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8FD091"/>
                </a:solidFill>
                <a:latin typeface="Arial"/>
                <a:cs typeface="Arial"/>
              </a:rPr>
              <a:t>about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05"/>
              </a:lnSpc>
            </a:pPr>
            <a:r>
              <a:rPr sz="1950" b="1" spc="5" dirty="0">
                <a:solidFill>
                  <a:srgbClr val="8FD091"/>
                </a:solidFill>
                <a:latin typeface="Arial"/>
                <a:cs typeface="Arial"/>
              </a:rPr>
              <a:t>700,000-850,000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800" y="448955"/>
            <a:ext cx="4364355" cy="300781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115"/>
              </a:spcBef>
            </a:pP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150" b="1" spc="5" dirty="0">
                <a:solidFill>
                  <a:srgbClr val="F9B42D"/>
                </a:solidFill>
                <a:latin typeface="Arial"/>
                <a:cs typeface="Arial"/>
              </a:rPr>
              <a:t>blood </a:t>
            </a:r>
            <a:r>
              <a:rPr sz="2150" b="1" dirty="0">
                <a:solidFill>
                  <a:srgbClr val="F9B42D"/>
                </a:solidFill>
                <a:latin typeface="Arial"/>
                <a:cs typeface="Arial"/>
              </a:rPr>
              <a:t>sugar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ABABAB"/>
                </a:solidFill>
                <a:latin typeface="Arial"/>
                <a:cs typeface="Arial"/>
              </a:rPr>
              <a:t>high</a:t>
            </a: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150" b="1" spc="5" dirty="0">
                <a:solidFill>
                  <a:srgbClr val="59A3E8"/>
                </a:solidFill>
                <a:latin typeface="Arial"/>
                <a:cs typeface="Arial"/>
              </a:rPr>
              <a:t>body </a:t>
            </a:r>
            <a:r>
              <a:rPr sz="2150" b="1" dirty="0">
                <a:solidFill>
                  <a:srgbClr val="59A3E8"/>
                </a:solidFill>
                <a:latin typeface="Arial"/>
                <a:cs typeface="Arial"/>
              </a:rPr>
              <a:t>weight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7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ABABAB"/>
                </a:solidFill>
                <a:latin typeface="Arial"/>
                <a:cs typeface="Arial"/>
              </a:rPr>
              <a:t>overweight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Then the estimated diabetes</a:t>
            </a:r>
            <a:r>
              <a:rPr sz="2150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risk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2150" b="1" dirty="0">
                <a:solidFill>
                  <a:srgbClr val="8FD091"/>
                </a:solidFill>
                <a:latin typeface="Arial"/>
                <a:cs typeface="Arial"/>
              </a:rPr>
              <a:t>above</a:t>
            </a:r>
            <a:r>
              <a:rPr sz="2150" b="1" spc="-1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80%</a:t>
            </a:r>
            <a:endParaRPr sz="21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5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150" b="1" spc="5" dirty="0">
                <a:solidFill>
                  <a:srgbClr val="F9B42D"/>
                </a:solidFill>
                <a:latin typeface="Arial"/>
                <a:cs typeface="Arial"/>
              </a:rPr>
              <a:t>blood </a:t>
            </a:r>
            <a:r>
              <a:rPr sz="2150" b="1" dirty="0">
                <a:solidFill>
                  <a:srgbClr val="F9B42D"/>
                </a:solidFill>
                <a:latin typeface="Arial"/>
                <a:cs typeface="Arial"/>
              </a:rPr>
              <a:t>sugar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ABABAB"/>
                </a:solidFill>
                <a:latin typeface="Arial"/>
                <a:cs typeface="Arial"/>
              </a:rPr>
              <a:t>normal</a:t>
            </a: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150" b="1" spc="5" dirty="0">
                <a:solidFill>
                  <a:srgbClr val="59A3E8"/>
                </a:solidFill>
                <a:latin typeface="Arial"/>
                <a:cs typeface="Arial"/>
              </a:rPr>
              <a:t>body </a:t>
            </a:r>
            <a:r>
              <a:rPr sz="2150" b="1" dirty="0">
                <a:solidFill>
                  <a:srgbClr val="59A3E8"/>
                </a:solidFill>
                <a:latin typeface="Arial"/>
                <a:cs typeface="Arial"/>
              </a:rPr>
              <a:t>weight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is</a:t>
            </a:r>
            <a:r>
              <a:rPr sz="2150" spc="-7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ABABAB"/>
                </a:solidFill>
                <a:latin typeface="Arial"/>
                <a:cs typeface="Arial"/>
              </a:rPr>
              <a:t>overweight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0"/>
              </a:lnSpc>
            </a:pP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Then the estimated diabetes</a:t>
            </a:r>
            <a:r>
              <a:rPr sz="2150" spc="-4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ABABAB"/>
                </a:solidFill>
                <a:latin typeface="Arial"/>
                <a:cs typeface="Arial"/>
              </a:rPr>
              <a:t>risk</a:t>
            </a:r>
            <a:endParaRPr sz="2150" dirty="0">
              <a:latin typeface="Arial"/>
              <a:cs typeface="Arial"/>
            </a:endParaRPr>
          </a:p>
          <a:p>
            <a:pPr marL="12700">
              <a:lnSpc>
                <a:spcPts val="2575"/>
              </a:lnSpc>
            </a:pPr>
            <a:r>
              <a:rPr sz="2150" b="1" dirty="0">
                <a:solidFill>
                  <a:srgbClr val="8FD091"/>
                </a:solidFill>
                <a:latin typeface="Arial"/>
                <a:cs typeface="Arial"/>
              </a:rPr>
              <a:t>is </a:t>
            </a: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about</a:t>
            </a:r>
            <a:r>
              <a:rPr sz="215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150" b="1" spc="5" dirty="0">
                <a:solidFill>
                  <a:srgbClr val="8FD091"/>
                </a:solidFill>
                <a:latin typeface="Arial"/>
                <a:cs typeface="Arial"/>
              </a:rPr>
              <a:t>20-50%</a:t>
            </a:r>
            <a:endParaRPr sz="2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316066"/>
            <a:ext cx="4280535" cy="321945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285"/>
              </a:spcBef>
            </a:pP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400" b="1" spc="5" dirty="0">
                <a:solidFill>
                  <a:srgbClr val="F9B42D"/>
                </a:solidFill>
                <a:latin typeface="Arial"/>
                <a:cs typeface="Arial"/>
              </a:rPr>
              <a:t>bird </a:t>
            </a:r>
            <a:r>
              <a:rPr sz="2400" b="1" dirty="0">
                <a:solidFill>
                  <a:srgbClr val="F9B42D"/>
                </a:solidFill>
                <a:latin typeface="Arial"/>
                <a:cs typeface="Arial"/>
              </a:rPr>
              <a:t>bill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small </a:t>
            </a:r>
            <a:r>
              <a:rPr sz="2400" b="1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thin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wings </a:t>
            </a:r>
            <a:r>
              <a:rPr sz="2400" b="1" spc="5" dirty="0">
                <a:solidFill>
                  <a:srgbClr val="59A3E8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tails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are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short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the bird is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recognized as  </a:t>
            </a:r>
            <a:r>
              <a:rPr sz="2400" b="1" dirty="0">
                <a:solidFill>
                  <a:srgbClr val="8FD091"/>
                </a:solidFill>
                <a:latin typeface="Arial"/>
                <a:cs typeface="Arial"/>
              </a:rPr>
              <a:t>Indigo</a:t>
            </a:r>
            <a:r>
              <a:rPr sz="240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8FD091"/>
                </a:solidFill>
                <a:latin typeface="Arial"/>
                <a:cs typeface="Arial"/>
              </a:rPr>
              <a:t>Bunting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12700" marR="123825">
              <a:lnSpc>
                <a:spcPts val="2780"/>
              </a:lnSpc>
            </a:pP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400" b="1" spc="5" dirty="0">
                <a:solidFill>
                  <a:srgbClr val="F9B42D"/>
                </a:solidFill>
                <a:latin typeface="Arial"/>
                <a:cs typeface="Arial"/>
              </a:rPr>
              <a:t>bird </a:t>
            </a:r>
            <a:r>
              <a:rPr sz="2400" b="1" dirty="0">
                <a:solidFill>
                  <a:srgbClr val="F9B42D"/>
                </a:solidFill>
                <a:latin typeface="Arial"/>
                <a:cs typeface="Arial"/>
              </a:rPr>
              <a:t>bill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big </a:t>
            </a:r>
            <a:r>
              <a:rPr sz="2400" b="1" spc="5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thick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wings </a:t>
            </a:r>
            <a:r>
              <a:rPr sz="2400" b="1" spc="5" dirty="0">
                <a:solidFill>
                  <a:srgbClr val="59A3E8"/>
                </a:solidFill>
                <a:latin typeface="Arial"/>
                <a:cs typeface="Arial"/>
              </a:rPr>
              <a:t>and </a:t>
            </a:r>
            <a:r>
              <a:rPr sz="2400" b="1" dirty="0">
                <a:solidFill>
                  <a:srgbClr val="59A3E8"/>
                </a:solidFill>
                <a:latin typeface="Arial"/>
                <a:cs typeface="Arial"/>
              </a:rPr>
              <a:t>tails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are </a:t>
            </a:r>
            <a:r>
              <a:rPr sz="2400" b="1" dirty="0">
                <a:solidFill>
                  <a:srgbClr val="ABABAB"/>
                </a:solidFill>
                <a:latin typeface="Arial"/>
                <a:cs typeface="Arial"/>
              </a:rPr>
              <a:t>long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400" dirty="0">
                <a:solidFill>
                  <a:srgbClr val="ABABAB"/>
                </a:solidFill>
                <a:latin typeface="Arial"/>
                <a:cs typeface="Arial"/>
              </a:rPr>
              <a:t>the bird is </a:t>
            </a:r>
            <a:r>
              <a:rPr sz="2400" spc="5" dirty="0">
                <a:solidFill>
                  <a:srgbClr val="ABABAB"/>
                </a:solidFill>
                <a:latin typeface="Arial"/>
                <a:cs typeface="Arial"/>
              </a:rPr>
              <a:t>recognized as  </a:t>
            </a:r>
            <a:r>
              <a:rPr sz="2400" b="1" dirty="0">
                <a:solidFill>
                  <a:srgbClr val="8FD091"/>
                </a:solidFill>
                <a:latin typeface="Arial"/>
                <a:cs typeface="Arial"/>
              </a:rPr>
              <a:t>Blue</a:t>
            </a:r>
            <a:r>
              <a:rPr sz="2400" b="1" spc="-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400" b="1" spc="5" dirty="0">
                <a:solidFill>
                  <a:srgbClr val="8FD091"/>
                </a:solidFill>
                <a:latin typeface="Arial"/>
                <a:cs typeface="Arial"/>
              </a:rPr>
              <a:t>Grosbeaks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346638"/>
            <a:ext cx="4351020" cy="3352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415"/>
              </a:lnSpc>
              <a:spcBef>
                <a:spcPts val="120"/>
              </a:spcBef>
            </a:pPr>
            <a:r>
              <a:rPr sz="2050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050" b="1" spc="5" dirty="0">
                <a:solidFill>
                  <a:srgbClr val="F9B42D"/>
                </a:solidFill>
                <a:latin typeface="Arial"/>
                <a:cs typeface="Arial"/>
              </a:rPr>
              <a:t>traffic sign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stop</a:t>
            </a:r>
            <a:r>
              <a:rPr sz="2050" b="1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sign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70"/>
              </a:lnSpc>
            </a:pP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or 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of the </a:t>
            </a:r>
            <a:r>
              <a:rPr sz="2050" b="1" spc="10" dirty="0">
                <a:solidFill>
                  <a:srgbClr val="59A3E8"/>
                </a:solidFill>
                <a:latin typeface="Arial"/>
                <a:cs typeface="Arial"/>
              </a:rPr>
              <a:t>car </a:t>
            </a:r>
            <a:r>
              <a:rPr sz="2050" b="1" spc="5" dirty="0">
                <a:solidFill>
                  <a:srgbClr val="59A3E8"/>
                </a:solidFill>
                <a:latin typeface="Arial"/>
                <a:cs typeface="Arial"/>
              </a:rPr>
              <a:t>in front</a:t>
            </a:r>
            <a:r>
              <a:rPr sz="2050" b="1" spc="-3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are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70"/>
              </a:lnSpc>
            </a:pP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slower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370"/>
              </a:lnSpc>
            </a:pP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decision is</a:t>
            </a:r>
            <a:r>
              <a:rPr sz="2050" spc="-2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to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415"/>
              </a:lnSpc>
            </a:pPr>
            <a:r>
              <a:rPr sz="2050" b="1" spc="5" dirty="0">
                <a:solidFill>
                  <a:srgbClr val="8FD091"/>
                </a:solidFill>
                <a:latin typeface="Arial"/>
                <a:cs typeface="Arial"/>
              </a:rPr>
              <a:t>slow down </a:t>
            </a:r>
            <a:r>
              <a:rPr sz="2050" b="1" spc="10" dirty="0">
                <a:solidFill>
                  <a:srgbClr val="8FD091"/>
                </a:solidFill>
                <a:latin typeface="Arial"/>
                <a:cs typeface="Arial"/>
              </a:rPr>
              <a:t>and</a:t>
            </a:r>
            <a:r>
              <a:rPr sz="2050" b="1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8FD091"/>
                </a:solidFill>
                <a:latin typeface="Arial"/>
                <a:cs typeface="Arial"/>
              </a:rPr>
              <a:t>stop</a:t>
            </a:r>
            <a:endParaRPr sz="2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12700" marR="5080" algn="just">
              <a:lnSpc>
                <a:spcPts val="2370"/>
              </a:lnSpc>
            </a:pP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If </a:t>
            </a:r>
            <a:r>
              <a:rPr sz="2050" b="1" spc="5" dirty="0">
                <a:solidFill>
                  <a:srgbClr val="F9B42D"/>
                </a:solidFill>
                <a:latin typeface="Arial"/>
                <a:cs typeface="Arial"/>
              </a:rPr>
              <a:t>traffic sign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is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50km/h speed limit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 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and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of the </a:t>
            </a:r>
            <a:r>
              <a:rPr sz="2050" b="1" spc="10" dirty="0">
                <a:solidFill>
                  <a:srgbClr val="59A3E8"/>
                </a:solidFill>
                <a:latin typeface="Arial"/>
                <a:cs typeface="Arial"/>
              </a:rPr>
              <a:t>car </a:t>
            </a:r>
            <a:r>
              <a:rPr sz="2050" b="1" spc="5" dirty="0">
                <a:solidFill>
                  <a:srgbClr val="59A3E8"/>
                </a:solidFill>
                <a:latin typeface="Arial"/>
                <a:cs typeface="Arial"/>
              </a:rPr>
              <a:t>in front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are  the </a:t>
            </a:r>
            <a:r>
              <a:rPr sz="2050" b="1" spc="10" dirty="0">
                <a:solidFill>
                  <a:srgbClr val="ABABAB"/>
                </a:solidFill>
                <a:latin typeface="Arial"/>
                <a:cs typeface="Arial"/>
              </a:rPr>
              <a:t>same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or</a:t>
            </a:r>
            <a:r>
              <a:rPr sz="2050" b="1" spc="-1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b="1" spc="5" dirty="0">
                <a:solidFill>
                  <a:srgbClr val="ABABAB"/>
                </a:solidFill>
                <a:latin typeface="Arial"/>
                <a:cs typeface="Arial"/>
              </a:rPr>
              <a:t>faster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,</a:t>
            </a:r>
            <a:endParaRPr sz="2050">
              <a:latin typeface="Arial"/>
              <a:cs typeface="Arial"/>
            </a:endParaRPr>
          </a:p>
          <a:p>
            <a:pPr marL="12700" algn="just">
              <a:lnSpc>
                <a:spcPts val="2255"/>
              </a:lnSpc>
            </a:pP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Then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the </a:t>
            </a:r>
            <a:r>
              <a:rPr sz="2050" spc="10" dirty="0">
                <a:solidFill>
                  <a:srgbClr val="ABABAB"/>
                </a:solidFill>
                <a:latin typeface="Arial"/>
                <a:cs typeface="Arial"/>
              </a:rPr>
              <a:t>speed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is kept</a:t>
            </a:r>
            <a:r>
              <a:rPr sz="2050" spc="-1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ABABAB"/>
                </a:solidFill>
                <a:latin typeface="Arial"/>
                <a:cs typeface="Arial"/>
              </a:rPr>
              <a:t>at</a:t>
            </a:r>
            <a:endParaRPr sz="2050">
              <a:latin typeface="Arial"/>
              <a:cs typeface="Arial"/>
            </a:endParaRPr>
          </a:p>
          <a:p>
            <a:pPr marL="12700">
              <a:lnSpc>
                <a:spcPts val="2415"/>
              </a:lnSpc>
            </a:pPr>
            <a:r>
              <a:rPr sz="2050" b="1" spc="10" dirty="0">
                <a:solidFill>
                  <a:srgbClr val="8FD091"/>
                </a:solidFill>
                <a:latin typeface="Arial"/>
                <a:cs typeface="Arial"/>
              </a:rPr>
              <a:t>50km/h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33133" y="1349147"/>
          <a:ext cx="2700020" cy="210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4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692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≤ 800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sq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&gt; 2.5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909"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≤ 800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sq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&lt; 2.5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475"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800-900</a:t>
                      </a:r>
                      <a:r>
                        <a:rPr sz="1950" spc="-6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sq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795"/>
                        </a:spcBef>
                      </a:pP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&lt; 2.5</a:t>
                      </a:r>
                      <a:r>
                        <a:rPr sz="1950" spc="-4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50" spc="-5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km</a:t>
                      </a:r>
                      <a:endParaRPr sz="1950">
                        <a:latin typeface="Arial"/>
                        <a:cs typeface="Arial"/>
                      </a:endParaRPr>
                    </a:p>
                  </a:txBody>
                  <a:tcPr marL="0" marR="0" marT="227965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2172" y="1527405"/>
            <a:ext cx="739140" cy="1805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10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195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195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950" spc="-10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195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ABABAB"/>
                </a:solidFill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1379" y="1527405"/>
            <a:ext cx="1130935" cy="1927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1950" spc="-8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600,000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Arial"/>
              <a:cs typeface="Arial"/>
            </a:endParaRPr>
          </a:p>
          <a:p>
            <a:pPr marL="75565">
              <a:lnSpc>
                <a:spcPts val="230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600,000-</a:t>
            </a:r>
            <a:endParaRPr sz="1950">
              <a:latin typeface="Arial"/>
              <a:cs typeface="Arial"/>
            </a:endParaRPr>
          </a:p>
          <a:p>
            <a:pPr marL="75565">
              <a:lnSpc>
                <a:spcPts val="230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700,000</a:t>
            </a:r>
            <a:endParaRPr sz="1950">
              <a:latin typeface="Arial"/>
              <a:cs typeface="Arial"/>
            </a:endParaRPr>
          </a:p>
          <a:p>
            <a:pPr marL="75565">
              <a:lnSpc>
                <a:spcPts val="2300"/>
              </a:lnSpc>
              <a:spcBef>
                <a:spcPts val="1235"/>
              </a:spcBef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700,000-</a:t>
            </a:r>
            <a:endParaRPr sz="1950">
              <a:latin typeface="Arial"/>
              <a:cs typeface="Arial"/>
            </a:endParaRPr>
          </a:p>
          <a:p>
            <a:pPr marL="75565">
              <a:lnSpc>
                <a:spcPts val="2300"/>
              </a:lnSpc>
            </a:pPr>
            <a:r>
              <a:rPr sz="1950" spc="-5" dirty="0">
                <a:solidFill>
                  <a:srgbClr val="5C5C5C"/>
                </a:solidFill>
                <a:latin typeface="Arial"/>
                <a:cs typeface="Arial"/>
              </a:rPr>
              <a:t>850,000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492" y="991581"/>
            <a:ext cx="1261110" cy="321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50" spc="-5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950" spc="-7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9823" y="438896"/>
            <a:ext cx="1219835" cy="8972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algn="ctr">
              <a:lnSpc>
                <a:spcPts val="2260"/>
              </a:lnSpc>
              <a:spcBef>
                <a:spcPts val="235"/>
              </a:spcBef>
            </a:pPr>
            <a:r>
              <a:rPr sz="1950" spc="-5" dirty="0">
                <a:solidFill>
                  <a:srgbClr val="59A3E8"/>
                </a:solidFill>
              </a:rPr>
              <a:t>distance</a:t>
            </a:r>
            <a:r>
              <a:rPr sz="1950" spc="-90" dirty="0">
                <a:solidFill>
                  <a:srgbClr val="59A3E8"/>
                </a:solidFill>
              </a:rPr>
              <a:t> </a:t>
            </a:r>
            <a:r>
              <a:rPr sz="1950" spc="-5" dirty="0">
                <a:solidFill>
                  <a:srgbClr val="59A3E8"/>
                </a:solidFill>
              </a:rPr>
              <a:t>to  school,  parks</a:t>
            </a:r>
            <a:endParaRPr sz="1950"/>
          </a:p>
        </p:txBody>
      </p:sp>
      <p:sp>
        <p:nvSpPr>
          <p:cNvPr id="7" name="object 7"/>
          <p:cNvSpPr txBox="1"/>
          <p:nvPr/>
        </p:nvSpPr>
        <p:spPr>
          <a:xfrm>
            <a:off x="3789797" y="438896"/>
            <a:ext cx="1096010" cy="89725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-635" algn="ctr">
              <a:lnSpc>
                <a:spcPts val="2260"/>
              </a:lnSpc>
              <a:spcBef>
                <a:spcPts val="235"/>
              </a:spcBef>
            </a:pPr>
            <a:r>
              <a:rPr sz="1950" spc="-5" dirty="0">
                <a:solidFill>
                  <a:srgbClr val="8FD091"/>
                </a:solidFill>
                <a:latin typeface="Arial"/>
                <a:cs typeface="Arial"/>
              </a:rPr>
              <a:t>house  price  predic</a:t>
            </a:r>
            <a:r>
              <a:rPr sz="1950" spc="-10" dirty="0">
                <a:solidFill>
                  <a:srgbClr val="8FD091"/>
                </a:solidFill>
                <a:latin typeface="Arial"/>
                <a:cs typeface="Arial"/>
              </a:rPr>
              <a:t>t</a:t>
            </a:r>
            <a:r>
              <a:rPr sz="1950" spc="-5" dirty="0">
                <a:solidFill>
                  <a:srgbClr val="8FD091"/>
                </a:solidFill>
                <a:latin typeface="Arial"/>
                <a:cs typeface="Arial"/>
              </a:rPr>
              <a:t>ion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956499" y="1226788"/>
          <a:ext cx="2777490" cy="2180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3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54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16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high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925"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20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normal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229870" marB="0">
                    <a:lnL w="6350">
                      <a:solidFill>
                        <a:srgbClr val="F5A623"/>
                      </a:solidFill>
                      <a:prstDash val="solid"/>
                    </a:lnL>
                    <a:lnR w="6350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1782" y="1404304"/>
            <a:ext cx="762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20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2927" y="1402690"/>
            <a:ext cx="755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&gt;</a:t>
            </a:r>
            <a:r>
              <a:rPr sz="20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80%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7600" y="2088490"/>
            <a:ext cx="9036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50-80%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9613" y="2774290"/>
            <a:ext cx="7550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2000" spc="-7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5C5C5C"/>
                </a:solidFill>
                <a:latin typeface="Arial"/>
                <a:cs typeface="Arial"/>
              </a:rPr>
              <a:t>20%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782" y="2171471"/>
            <a:ext cx="762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20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782" y="2938637"/>
            <a:ext cx="762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ABABAB"/>
                </a:solidFill>
                <a:latin typeface="Arial"/>
                <a:cs typeface="Arial"/>
              </a:rPr>
              <a:t>Rule</a:t>
            </a:r>
            <a:r>
              <a:rPr sz="20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ABABAB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5911" y="545440"/>
            <a:ext cx="662940" cy="619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6350">
              <a:lnSpc>
                <a:spcPts val="2270"/>
              </a:lnSpc>
              <a:spcBef>
                <a:spcPts val="290"/>
              </a:spcBef>
            </a:pPr>
            <a:r>
              <a:rPr sz="2000" spc="-5" dirty="0">
                <a:solidFill>
                  <a:srgbClr val="F9B42D"/>
                </a:solidFill>
                <a:latin typeface="Arial"/>
                <a:cs typeface="Arial"/>
              </a:rPr>
              <a:t>blood  </a:t>
            </a:r>
            <a:r>
              <a:rPr sz="2000" dirty="0">
                <a:solidFill>
                  <a:srgbClr val="F9B42D"/>
                </a:solidFill>
                <a:latin typeface="Arial"/>
                <a:cs typeface="Arial"/>
              </a:rPr>
              <a:t>sugar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91474" y="545440"/>
            <a:ext cx="762000" cy="619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indent="91440">
              <a:lnSpc>
                <a:spcPts val="2270"/>
              </a:lnSpc>
              <a:spcBef>
                <a:spcPts val="290"/>
              </a:spcBef>
            </a:pPr>
            <a:r>
              <a:rPr sz="2000" dirty="0">
                <a:solidFill>
                  <a:srgbClr val="59A3E8"/>
                </a:solidFill>
              </a:rPr>
              <a:t>body  weight</a:t>
            </a:r>
            <a:endParaRPr sz="2000"/>
          </a:p>
        </p:txBody>
      </p:sp>
      <p:sp>
        <p:nvSpPr>
          <p:cNvPr id="11" name="object 11"/>
          <p:cNvSpPr txBox="1"/>
          <p:nvPr/>
        </p:nvSpPr>
        <p:spPr>
          <a:xfrm>
            <a:off x="3965244" y="545440"/>
            <a:ext cx="988694" cy="6191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5910" marR="5080" indent="-283845">
              <a:lnSpc>
                <a:spcPts val="2270"/>
              </a:lnSpc>
              <a:spcBef>
                <a:spcPts val="290"/>
              </a:spcBef>
            </a:pPr>
            <a:r>
              <a:rPr sz="2000" dirty="0">
                <a:solidFill>
                  <a:srgbClr val="8FD091"/>
                </a:solidFill>
                <a:latin typeface="Arial"/>
                <a:cs typeface="Arial"/>
              </a:rPr>
              <a:t>diabe</a:t>
            </a:r>
            <a:r>
              <a:rPr sz="2000" spc="-5" dirty="0">
                <a:solidFill>
                  <a:srgbClr val="8FD091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8FD091"/>
                </a:solidFill>
                <a:latin typeface="Arial"/>
                <a:cs typeface="Arial"/>
              </a:rPr>
              <a:t>es  risk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61625" y="-35032"/>
            <a:ext cx="5152450" cy="4131345"/>
          </a:xfrm>
          <a:prstGeom prst="rect">
            <a:avLst/>
          </a:prstGeom>
          <a:solidFill>
            <a:srgbClr val="F567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46659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4. Rule-based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4.1 Decision Rules 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4.2 Decision Tree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4.3 Decision Flowchart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401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3381" y="241300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1170"/>
              </a:spcBef>
            </a:pPr>
            <a:r>
              <a:rPr dirty="0">
                <a:solidFill>
                  <a:srgbClr val="F9B42D"/>
                </a:solidFill>
              </a:rPr>
              <a:t>Feature</a:t>
            </a:r>
            <a:r>
              <a:rPr spc="-15" dirty="0">
                <a:solidFill>
                  <a:srgbClr val="F9B42D"/>
                </a:solidFill>
              </a:rPr>
              <a:t> </a:t>
            </a:r>
            <a:r>
              <a:rPr dirty="0">
                <a:solidFill>
                  <a:srgbClr val="F9B42D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791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015"/>
              </a:spcBef>
            </a:pP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Feature</a:t>
            </a:r>
            <a:r>
              <a:rPr sz="1750" spc="-15" dirty="0">
                <a:solidFill>
                  <a:srgbClr val="5A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4885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117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Feature</a:t>
            </a:r>
            <a:r>
              <a:rPr sz="1750" spc="-1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5450" y="1239871"/>
            <a:ext cx="2124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&gt;cutoff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of feature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938" y="1239871"/>
            <a:ext cx="2124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&lt;cutoff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of feature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7860" y="805562"/>
            <a:ext cx="2466975" cy="789305"/>
            <a:chOff x="1137860" y="805562"/>
            <a:chExt cx="2466975" cy="789305"/>
          </a:xfrm>
        </p:grpSpPr>
        <p:sp>
          <p:nvSpPr>
            <p:cNvPr id="8" name="object 8"/>
            <p:cNvSpPr/>
            <p:nvPr/>
          </p:nvSpPr>
          <p:spPr>
            <a:xfrm>
              <a:off x="1141035" y="808737"/>
              <a:ext cx="1240155" cy="782955"/>
            </a:xfrm>
            <a:custGeom>
              <a:avLst/>
              <a:gdLst/>
              <a:ahLst/>
              <a:cxnLst/>
              <a:rect l="l" t="t" r="r" b="b"/>
              <a:pathLst>
                <a:path w="1240155" h="782955">
                  <a:moveTo>
                    <a:pt x="1239909" y="0"/>
                  </a:moveTo>
                  <a:lnTo>
                    <a:pt x="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1582" y="808737"/>
              <a:ext cx="1259840" cy="782955"/>
            </a:xfrm>
            <a:custGeom>
              <a:avLst/>
              <a:gdLst/>
              <a:ahLst/>
              <a:cxnLst/>
              <a:rect l="l" t="t" r="r" b="b"/>
              <a:pathLst>
                <a:path w="1259839" h="782955">
                  <a:moveTo>
                    <a:pt x="0" y="0"/>
                  </a:moveTo>
                  <a:lnTo>
                    <a:pt x="125959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665" y="2136104"/>
            <a:ext cx="1192530" cy="643890"/>
            <a:chOff x="535665" y="2136104"/>
            <a:chExt cx="1192530" cy="643890"/>
          </a:xfrm>
        </p:grpSpPr>
        <p:sp>
          <p:nvSpPr>
            <p:cNvPr id="11" name="object 11"/>
            <p:cNvSpPr/>
            <p:nvPr/>
          </p:nvSpPr>
          <p:spPr>
            <a:xfrm>
              <a:off x="538840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30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135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algn="ctr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&lt;cutoff</a:t>
            </a:r>
            <a:r>
              <a:rPr sz="1500" spc="-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86360" marR="81280" algn="ctr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1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54846" y="2136104"/>
            <a:ext cx="1192530" cy="643890"/>
            <a:chOff x="3054846" y="2136104"/>
            <a:chExt cx="1192530" cy="643890"/>
          </a:xfrm>
        </p:grpSpPr>
        <p:sp>
          <p:nvSpPr>
            <p:cNvPr id="15" name="object 15"/>
            <p:cNvSpPr/>
            <p:nvPr/>
          </p:nvSpPr>
          <p:spPr>
            <a:xfrm>
              <a:off x="3058021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29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4053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8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algn="ctr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&gt;cutoff</a:t>
            </a:r>
            <a:r>
              <a:rPr sz="1500" spc="-10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86360" marR="81280" algn="ctr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5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1755" marR="5080" indent="-59690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&lt;cutoff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448309" marR="132080" indent="-413384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26546" y="2329114"/>
            <a:ext cx="1108075" cy="9594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71755" marR="5080" indent="-59690">
              <a:lnSpc>
                <a:spcPts val="1750"/>
              </a:lnSpc>
              <a:spcBef>
                <a:spcPts val="20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&gt;cutoff</a:t>
            </a:r>
            <a:r>
              <a:rPr sz="1500" spc="-9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value  of feature</a:t>
            </a:r>
            <a:r>
              <a:rPr sz="150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  <a:p>
            <a:pPr marL="448309" marR="132080" indent="-413384">
              <a:lnSpc>
                <a:spcPts val="1750"/>
              </a:lnSpc>
              <a:spcBef>
                <a:spcPts val="305"/>
              </a:spcBef>
            </a:pP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Pre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d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ict</a:t>
            </a:r>
            <a:r>
              <a:rPr sz="1500" b="1" spc="-5" dirty="0">
                <a:solidFill>
                  <a:srgbClr val="8FD091"/>
                </a:solidFill>
                <a:latin typeface="Arial"/>
                <a:cs typeface="Arial"/>
              </a:rPr>
              <a:t>io</a:t>
            </a:r>
            <a:r>
              <a:rPr sz="1500" b="1" dirty="0">
                <a:solidFill>
                  <a:srgbClr val="8FD091"/>
                </a:solidFill>
                <a:latin typeface="Arial"/>
                <a:cs typeface="Arial"/>
              </a:rPr>
              <a:t>n  4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6818" y="3443059"/>
            <a:ext cx="2345055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b="1" spc="-5" dirty="0">
                <a:solidFill>
                  <a:srgbClr val="8FD091"/>
                </a:solidFill>
                <a:latin typeface="Arial"/>
                <a:cs typeface="Arial"/>
              </a:rPr>
              <a:t>Estimated</a:t>
            </a:r>
            <a:r>
              <a:rPr sz="1850" b="1" spc="-6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850" b="1" spc="-5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1300" y="139700"/>
            <a:ext cx="1567815" cy="58483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7955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165"/>
              </a:spcBef>
            </a:pP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750" spc="-2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309" y="1464404"/>
            <a:ext cx="1567815" cy="58483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27635" marR="120014" indent="116839">
              <a:lnSpc>
                <a:spcPts val="2060"/>
              </a:lnSpc>
              <a:spcBef>
                <a:spcPts val="33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distance </a:t>
            </a:r>
            <a:r>
              <a:rPr sz="1750" spc="-5" dirty="0">
                <a:solidFill>
                  <a:srgbClr val="59A3E8"/>
                </a:solidFill>
                <a:latin typeface="Arial"/>
                <a:cs typeface="Arial"/>
              </a:rPr>
              <a:t>to 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school,</a:t>
            </a:r>
            <a:r>
              <a:rPr sz="1750" spc="-8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parks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7731" y="1464404"/>
            <a:ext cx="1567815" cy="58483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47320" marR="100330" indent="116839">
              <a:lnSpc>
                <a:spcPts val="2060"/>
              </a:lnSpc>
              <a:spcBef>
                <a:spcPts val="33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distance </a:t>
            </a:r>
            <a:r>
              <a:rPr sz="1750" spc="-5" dirty="0">
                <a:solidFill>
                  <a:srgbClr val="59A3E8"/>
                </a:solidFill>
                <a:latin typeface="Arial"/>
                <a:cs typeface="Arial"/>
              </a:rPr>
              <a:t>to 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school,</a:t>
            </a:r>
            <a:r>
              <a:rPr sz="1750" spc="-85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parks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5988" y="874910"/>
            <a:ext cx="369887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0925" algn="l"/>
              </a:tabLst>
            </a:pPr>
            <a:r>
              <a:rPr sz="2150" spc="-5" dirty="0">
                <a:solidFill>
                  <a:srgbClr val="ABABAB"/>
                </a:solidFill>
              </a:rPr>
              <a:t>≤ 800</a:t>
            </a:r>
            <a:r>
              <a:rPr sz="2150" dirty="0">
                <a:solidFill>
                  <a:srgbClr val="ABABAB"/>
                </a:solidFill>
              </a:rPr>
              <a:t> </a:t>
            </a:r>
            <a:r>
              <a:rPr sz="2150" spc="-5" dirty="0">
                <a:solidFill>
                  <a:srgbClr val="ABABAB"/>
                </a:solidFill>
              </a:rPr>
              <a:t>sq	800-900</a:t>
            </a:r>
            <a:r>
              <a:rPr sz="2150" spc="-65" dirty="0">
                <a:solidFill>
                  <a:srgbClr val="ABABAB"/>
                </a:solidFill>
              </a:rPr>
              <a:t> </a:t>
            </a:r>
            <a:r>
              <a:rPr sz="2150" spc="-5" dirty="0">
                <a:solidFill>
                  <a:srgbClr val="ABABAB"/>
                </a:solidFill>
              </a:rPr>
              <a:t>sq</a:t>
            </a:r>
            <a:endParaRPr sz="2150"/>
          </a:p>
        </p:txBody>
      </p:sp>
      <p:grpSp>
        <p:nvGrpSpPr>
          <p:cNvPr id="6" name="object 6"/>
          <p:cNvGrpSpPr/>
          <p:nvPr/>
        </p:nvGrpSpPr>
        <p:grpSpPr>
          <a:xfrm>
            <a:off x="1247879" y="701471"/>
            <a:ext cx="2456180" cy="786130"/>
            <a:chOff x="1247879" y="701471"/>
            <a:chExt cx="2456180" cy="786130"/>
          </a:xfrm>
        </p:grpSpPr>
        <p:sp>
          <p:nvSpPr>
            <p:cNvPr id="7" name="object 7"/>
            <p:cNvSpPr/>
            <p:nvPr/>
          </p:nvSpPr>
          <p:spPr>
            <a:xfrm>
              <a:off x="1251054" y="704646"/>
              <a:ext cx="1234440" cy="779780"/>
            </a:xfrm>
            <a:custGeom>
              <a:avLst/>
              <a:gdLst/>
              <a:ahLst/>
              <a:cxnLst/>
              <a:rect l="l" t="t" r="r" b="b"/>
              <a:pathLst>
                <a:path w="1234439" h="779780">
                  <a:moveTo>
                    <a:pt x="1234398" y="0"/>
                  </a:moveTo>
                  <a:lnTo>
                    <a:pt x="0" y="77923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6264" y="704646"/>
              <a:ext cx="1254125" cy="779780"/>
            </a:xfrm>
            <a:custGeom>
              <a:avLst/>
              <a:gdLst/>
              <a:ahLst/>
              <a:cxnLst/>
              <a:rect l="l" t="t" r="r" b="b"/>
              <a:pathLst>
                <a:path w="1254125" h="779780">
                  <a:moveTo>
                    <a:pt x="0" y="0"/>
                  </a:moveTo>
                  <a:lnTo>
                    <a:pt x="1253992" y="77923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48361" y="2026175"/>
            <a:ext cx="1186815" cy="640715"/>
            <a:chOff x="648361" y="2026175"/>
            <a:chExt cx="1186815" cy="640715"/>
          </a:xfrm>
        </p:grpSpPr>
        <p:sp>
          <p:nvSpPr>
            <p:cNvPr id="10" name="object 10"/>
            <p:cNvSpPr/>
            <p:nvPr/>
          </p:nvSpPr>
          <p:spPr>
            <a:xfrm>
              <a:off x="651536" y="2029350"/>
              <a:ext cx="580390" cy="634365"/>
            </a:xfrm>
            <a:custGeom>
              <a:avLst/>
              <a:gdLst/>
              <a:ahLst/>
              <a:cxnLst/>
              <a:rect l="l" t="t" r="r" b="b"/>
              <a:pathLst>
                <a:path w="580390" h="634364">
                  <a:moveTo>
                    <a:pt x="579924" y="0"/>
                  </a:moveTo>
                  <a:lnTo>
                    <a:pt x="0" y="634248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31460" y="2029350"/>
              <a:ext cx="600710" cy="634365"/>
            </a:xfrm>
            <a:custGeom>
              <a:avLst/>
              <a:gdLst/>
              <a:ahLst/>
              <a:cxnLst/>
              <a:rect l="l" t="t" r="r" b="b"/>
              <a:pathLst>
                <a:path w="600710" h="634364">
                  <a:moveTo>
                    <a:pt x="0" y="0"/>
                  </a:moveTo>
                  <a:lnTo>
                    <a:pt x="600444" y="6342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8808" y="2213161"/>
            <a:ext cx="210375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88085" algn="l"/>
              </a:tabLst>
            </a:pP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&gt;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2.5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	&lt; 2.5</a:t>
            </a:r>
            <a:r>
              <a:rPr sz="18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7908" y="2719665"/>
            <a:ext cx="107188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18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600,000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91702" y="2719665"/>
            <a:ext cx="94805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600,000-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190"/>
              </a:lnSpc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700,000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56344" y="2026175"/>
            <a:ext cx="1186815" cy="640715"/>
            <a:chOff x="3156344" y="2026175"/>
            <a:chExt cx="1186815" cy="640715"/>
          </a:xfrm>
        </p:grpSpPr>
        <p:sp>
          <p:nvSpPr>
            <p:cNvPr id="16" name="object 16"/>
            <p:cNvSpPr/>
            <p:nvPr/>
          </p:nvSpPr>
          <p:spPr>
            <a:xfrm>
              <a:off x="3159519" y="2029350"/>
              <a:ext cx="580390" cy="634365"/>
            </a:xfrm>
            <a:custGeom>
              <a:avLst/>
              <a:gdLst/>
              <a:ahLst/>
              <a:cxnLst/>
              <a:rect l="l" t="t" r="r" b="b"/>
              <a:pathLst>
                <a:path w="580389" h="634364">
                  <a:moveTo>
                    <a:pt x="579924" y="0"/>
                  </a:moveTo>
                  <a:lnTo>
                    <a:pt x="0" y="634248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39444" y="2029350"/>
              <a:ext cx="600710" cy="634365"/>
            </a:xfrm>
            <a:custGeom>
              <a:avLst/>
              <a:gdLst/>
              <a:ahLst/>
              <a:cxnLst/>
              <a:rect l="l" t="t" r="r" b="b"/>
              <a:pathLst>
                <a:path w="600710" h="634364">
                  <a:moveTo>
                    <a:pt x="0" y="0"/>
                  </a:moveTo>
                  <a:lnTo>
                    <a:pt x="600444" y="6342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83542" y="2213161"/>
            <a:ext cx="202565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09345" algn="l"/>
              </a:tabLst>
            </a:pP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&lt;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2.5</a:t>
            </a:r>
            <a:r>
              <a:rPr sz="185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	&gt; 2.5</a:t>
            </a:r>
            <a:r>
              <a:rPr sz="1850" spc="-7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850" spc="-10" dirty="0">
                <a:solidFill>
                  <a:srgbClr val="ABABAB"/>
                </a:solidFill>
                <a:latin typeface="Arial"/>
                <a:cs typeface="Arial"/>
              </a:rPr>
              <a:t>km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4924" y="2719665"/>
            <a:ext cx="94805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700,000-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190"/>
              </a:lnSpc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850,000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68831" y="2719665"/>
            <a:ext cx="948055" cy="580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0"/>
              </a:spcBef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550,000-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2190"/>
              </a:lnSpc>
            </a:pPr>
            <a:r>
              <a:rPr sz="1850" spc="-10" dirty="0">
                <a:solidFill>
                  <a:srgbClr val="5C5C5C"/>
                </a:solidFill>
                <a:latin typeface="Arial"/>
                <a:cs typeface="Arial"/>
              </a:rPr>
              <a:t>700,000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26443" y="3407102"/>
            <a:ext cx="2312035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10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price</a:t>
            </a:r>
            <a:r>
              <a:rPr sz="1850" spc="-6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350674"/>
            <a:ext cx="2351405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00" b="1" spc="15" dirty="0">
                <a:latin typeface="Arial"/>
                <a:cs typeface="Arial"/>
              </a:rPr>
              <a:t>Current </a:t>
            </a:r>
            <a:r>
              <a:rPr sz="1900" b="1" spc="10" dirty="0">
                <a:latin typeface="Arial"/>
                <a:cs typeface="Arial"/>
              </a:rPr>
              <a:t>traffic</a:t>
            </a:r>
            <a:r>
              <a:rPr sz="1900" b="1" spc="-25" dirty="0">
                <a:latin typeface="Arial"/>
                <a:cs typeface="Arial"/>
              </a:rPr>
              <a:t> </a:t>
            </a:r>
            <a:r>
              <a:rPr sz="1900" b="1" spc="15" dirty="0">
                <a:latin typeface="Arial"/>
                <a:cs typeface="Arial"/>
              </a:rPr>
              <a:t>view: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" y="835890"/>
            <a:ext cx="42672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3381" y="241300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170"/>
              </a:spcBef>
            </a:pP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Blood</a:t>
            </a:r>
            <a:r>
              <a:rPr sz="1750" spc="-1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9B42D"/>
                </a:solidFill>
                <a:latin typeface="Arial"/>
                <a:cs typeface="Arial"/>
              </a:rPr>
              <a:t>sugar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791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2890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15"/>
              </a:spcBef>
            </a:pP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Body</a:t>
            </a:r>
            <a:r>
              <a:rPr sz="1750" spc="-15" dirty="0">
                <a:solidFill>
                  <a:srgbClr val="5A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AA3E8"/>
                </a:solidFill>
                <a:latin typeface="Arial"/>
                <a:cs typeface="Arial"/>
              </a:rPr>
              <a:t>weight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4885" y="1571842"/>
            <a:ext cx="1574800" cy="587375"/>
          </a:xfrm>
          <a:prstGeom prst="rect">
            <a:avLst/>
          </a:prstGeom>
          <a:ln w="25400">
            <a:solidFill>
              <a:srgbClr val="F5A623"/>
            </a:solidFill>
          </a:ln>
        </p:spPr>
        <p:txBody>
          <a:bodyPr vert="horz" wrap="square" lIns="0" tIns="148590" rIns="0" bIns="0" rtlCol="0">
            <a:spAutoFit/>
          </a:bodyPr>
          <a:lstStyle/>
          <a:p>
            <a:pPr marL="198120">
              <a:lnSpc>
                <a:spcPct val="100000"/>
              </a:lnSpc>
              <a:spcBef>
                <a:spcPts val="1170"/>
              </a:spcBef>
            </a:pP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Body</a:t>
            </a:r>
            <a:r>
              <a:rPr sz="1750" spc="-2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59A3E8"/>
                </a:solidFill>
                <a:latin typeface="Arial"/>
                <a:cs typeface="Arial"/>
              </a:rPr>
              <a:t>weight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0286" y="991667"/>
            <a:ext cx="54292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dirty="0">
                <a:solidFill>
                  <a:srgbClr val="ABABAB"/>
                </a:solidFill>
                <a:latin typeface="Arial"/>
                <a:cs typeface="Arial"/>
              </a:rPr>
              <a:t>high</a:t>
            </a:r>
            <a:endParaRPr sz="21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9861" y="991667"/>
            <a:ext cx="86233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dirty="0">
                <a:solidFill>
                  <a:srgbClr val="ABABAB"/>
                </a:solidFill>
              </a:rPr>
              <a:t>normal</a:t>
            </a:r>
            <a:endParaRPr sz="2150"/>
          </a:p>
        </p:txBody>
      </p:sp>
      <p:grpSp>
        <p:nvGrpSpPr>
          <p:cNvPr id="7" name="object 7"/>
          <p:cNvGrpSpPr/>
          <p:nvPr/>
        </p:nvGrpSpPr>
        <p:grpSpPr>
          <a:xfrm>
            <a:off x="1137860" y="805562"/>
            <a:ext cx="2466975" cy="789305"/>
            <a:chOff x="1137860" y="805562"/>
            <a:chExt cx="2466975" cy="789305"/>
          </a:xfrm>
        </p:grpSpPr>
        <p:sp>
          <p:nvSpPr>
            <p:cNvPr id="8" name="object 8"/>
            <p:cNvSpPr/>
            <p:nvPr/>
          </p:nvSpPr>
          <p:spPr>
            <a:xfrm>
              <a:off x="1141035" y="808737"/>
              <a:ext cx="1240155" cy="782955"/>
            </a:xfrm>
            <a:custGeom>
              <a:avLst/>
              <a:gdLst/>
              <a:ahLst/>
              <a:cxnLst/>
              <a:rect l="l" t="t" r="r" b="b"/>
              <a:pathLst>
                <a:path w="1240155" h="782955">
                  <a:moveTo>
                    <a:pt x="1239909" y="0"/>
                  </a:moveTo>
                  <a:lnTo>
                    <a:pt x="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1582" y="808737"/>
              <a:ext cx="1259840" cy="782955"/>
            </a:xfrm>
            <a:custGeom>
              <a:avLst/>
              <a:gdLst/>
              <a:ahLst/>
              <a:cxnLst/>
              <a:rect l="l" t="t" r="r" b="b"/>
              <a:pathLst>
                <a:path w="1259839" h="782955">
                  <a:moveTo>
                    <a:pt x="0" y="0"/>
                  </a:moveTo>
                  <a:lnTo>
                    <a:pt x="1259590" y="78267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35665" y="2136104"/>
            <a:ext cx="1192530" cy="643890"/>
            <a:chOff x="535665" y="2136104"/>
            <a:chExt cx="1192530" cy="643890"/>
          </a:xfrm>
        </p:grpSpPr>
        <p:sp>
          <p:nvSpPr>
            <p:cNvPr id="11" name="object 11"/>
            <p:cNvSpPr/>
            <p:nvPr/>
          </p:nvSpPr>
          <p:spPr>
            <a:xfrm>
              <a:off x="538840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30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2135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054846" y="2136104"/>
            <a:ext cx="1192530" cy="643890"/>
            <a:chOff x="3054846" y="2136104"/>
            <a:chExt cx="1192530" cy="643890"/>
          </a:xfrm>
        </p:grpSpPr>
        <p:sp>
          <p:nvSpPr>
            <p:cNvPr id="14" name="object 14"/>
            <p:cNvSpPr/>
            <p:nvPr/>
          </p:nvSpPr>
          <p:spPr>
            <a:xfrm>
              <a:off x="3058021" y="2139279"/>
              <a:ext cx="582930" cy="637540"/>
            </a:xfrm>
            <a:custGeom>
              <a:avLst/>
              <a:gdLst/>
              <a:ahLst/>
              <a:cxnLst/>
              <a:rect l="l" t="t" r="r" b="b"/>
              <a:pathLst>
                <a:path w="582929" h="637539">
                  <a:moveTo>
                    <a:pt x="582513" y="0"/>
                  </a:moveTo>
                  <a:lnTo>
                    <a:pt x="0" y="63704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40534" y="2139279"/>
              <a:ext cx="603250" cy="637540"/>
            </a:xfrm>
            <a:custGeom>
              <a:avLst/>
              <a:gdLst/>
              <a:ahLst/>
              <a:cxnLst/>
              <a:rect l="l" t="t" r="r" b="b"/>
              <a:pathLst>
                <a:path w="603250" h="637539">
                  <a:moveTo>
                    <a:pt x="0" y="0"/>
                  </a:moveTo>
                  <a:lnTo>
                    <a:pt x="603125" y="637094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2476" y="2323193"/>
            <a:ext cx="4746625" cy="142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  <a:tabLst>
                <a:tab pos="1001394" algn="l"/>
                <a:tab pos="2705735" algn="l"/>
                <a:tab pos="3599179" algn="l"/>
              </a:tabLst>
            </a:pPr>
            <a:r>
              <a:rPr sz="1850" spc="-5" dirty="0">
                <a:solidFill>
                  <a:srgbClr val="ABABAB"/>
                </a:solidFill>
                <a:latin typeface="Arial"/>
                <a:cs typeface="Arial"/>
              </a:rPr>
              <a:t>normal	overweight	normal	overweight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  <a:tabLst>
                <a:tab pos="1112520" algn="l"/>
                <a:tab pos="2381250" algn="l"/>
                <a:tab pos="3700779" algn="l"/>
              </a:tabLst>
            </a:pPr>
            <a:r>
              <a:rPr sz="1850" spc="-5" dirty="0">
                <a:solidFill>
                  <a:srgbClr val="5C5C5C"/>
                </a:solidFill>
                <a:latin typeface="Arial"/>
                <a:cs typeface="Arial"/>
              </a:rPr>
              <a:t>&lt; 20%	20-50%	50-80%	&gt;80%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"/>
              <a:cs typeface="Arial"/>
            </a:endParaRPr>
          </a:p>
          <a:p>
            <a:pPr marL="1046480">
              <a:lnSpc>
                <a:spcPct val="100000"/>
              </a:lnSpc>
            </a:pP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Estimated diabetes</a:t>
            </a:r>
            <a:r>
              <a:rPr sz="1850" spc="-1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824" y="1505972"/>
            <a:ext cx="2332355" cy="557530"/>
          </a:xfrm>
          <a:custGeom>
            <a:avLst/>
            <a:gdLst/>
            <a:ahLst/>
            <a:cxnLst/>
            <a:rect l="l" t="t" r="r" b="b"/>
            <a:pathLst>
              <a:path w="2332355" h="557530">
                <a:moveTo>
                  <a:pt x="0" y="0"/>
                </a:moveTo>
                <a:lnTo>
                  <a:pt x="2332135" y="0"/>
                </a:lnTo>
                <a:lnTo>
                  <a:pt x="2332135" y="557370"/>
                </a:lnTo>
                <a:lnTo>
                  <a:pt x="0" y="55737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41234" y="2604449"/>
            <a:ext cx="1116965" cy="364490"/>
            <a:chOff x="1341234" y="2604449"/>
            <a:chExt cx="1116965" cy="364490"/>
          </a:xfrm>
        </p:grpSpPr>
        <p:sp>
          <p:nvSpPr>
            <p:cNvPr id="4" name="object 4"/>
            <p:cNvSpPr/>
            <p:nvPr/>
          </p:nvSpPr>
          <p:spPr>
            <a:xfrm>
              <a:off x="1353934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4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91556" y="2672123"/>
              <a:ext cx="266699" cy="254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2537" y="2672123"/>
              <a:ext cx="381000" cy="254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6385" y="2672123"/>
              <a:ext cx="292100" cy="2540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8501" y="2604449"/>
            <a:ext cx="1116965" cy="364490"/>
            <a:chOff x="118501" y="2604449"/>
            <a:chExt cx="1116965" cy="364490"/>
          </a:xfrm>
        </p:grpSpPr>
        <p:sp>
          <p:nvSpPr>
            <p:cNvPr id="9" name="object 9"/>
            <p:cNvSpPr/>
            <p:nvPr/>
          </p:nvSpPr>
          <p:spPr>
            <a:xfrm>
              <a:off x="131201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5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5049" y="2672123"/>
              <a:ext cx="215900" cy="254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8407" y="2672123"/>
              <a:ext cx="342900" cy="2540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5257" y="2672123"/>
              <a:ext cx="292100" cy="254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5259" y="2960143"/>
            <a:ext cx="788035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ts val="1650"/>
              </a:lnSpc>
              <a:spcBef>
                <a:spcPts val="260"/>
              </a:spcBef>
            </a:pP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Indigo  </a:t>
            </a:r>
            <a:r>
              <a:rPr sz="1450" b="1" spc="20" dirty="0">
                <a:solidFill>
                  <a:srgbClr val="8FD091"/>
                </a:solidFill>
                <a:latin typeface="Arial"/>
                <a:cs typeface="Arial"/>
              </a:rPr>
              <a:t>B</a:t>
            </a: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unting</a:t>
            </a:r>
            <a:r>
              <a:rPr sz="1450" b="1" spc="5" dirty="0">
                <a:solidFill>
                  <a:srgbClr val="8FD091"/>
                </a:solidFill>
                <a:latin typeface="Arial"/>
                <a:cs typeface="Arial"/>
              </a:rPr>
              <a:t>, 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male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0414" y="2960158"/>
            <a:ext cx="716280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065" marR="5080" algn="ctr">
              <a:lnSpc>
                <a:spcPts val="1650"/>
              </a:lnSpc>
              <a:spcBef>
                <a:spcPts val="260"/>
              </a:spcBef>
            </a:pP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Indigo  Bunting,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female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63967" y="2604449"/>
            <a:ext cx="2339340" cy="364490"/>
            <a:chOff x="2563967" y="2604449"/>
            <a:chExt cx="2339340" cy="364490"/>
          </a:xfrm>
        </p:grpSpPr>
        <p:sp>
          <p:nvSpPr>
            <p:cNvPr id="16" name="object 16"/>
            <p:cNvSpPr/>
            <p:nvPr/>
          </p:nvSpPr>
          <p:spPr>
            <a:xfrm>
              <a:off x="2576667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4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9400" y="2617149"/>
              <a:ext cx="1091565" cy="339090"/>
            </a:xfrm>
            <a:custGeom>
              <a:avLst/>
              <a:gdLst/>
              <a:ahLst/>
              <a:cxnLst/>
              <a:rect l="l" t="t" r="r" b="b"/>
              <a:pathLst>
                <a:path w="1091564" h="339089">
                  <a:moveTo>
                    <a:pt x="0" y="0"/>
                  </a:moveTo>
                  <a:lnTo>
                    <a:pt x="1091054" y="0"/>
                  </a:lnTo>
                  <a:lnTo>
                    <a:pt x="1091054" y="339003"/>
                  </a:lnTo>
                  <a:lnTo>
                    <a:pt x="0" y="33900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648140" y="2960143"/>
            <a:ext cx="893444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Blue  </a:t>
            </a: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Grosbeak,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male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37105" y="2960158"/>
            <a:ext cx="893444" cy="6699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635" algn="ctr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Blue  </a:t>
            </a: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Grosbeak,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female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4828" y="778215"/>
            <a:ext cx="4197985" cy="1856105"/>
            <a:chOff x="714828" y="778215"/>
            <a:chExt cx="4197985" cy="1856105"/>
          </a:xfrm>
        </p:grpSpPr>
        <p:sp>
          <p:nvSpPr>
            <p:cNvPr id="21" name="object 21"/>
            <p:cNvSpPr/>
            <p:nvPr/>
          </p:nvSpPr>
          <p:spPr>
            <a:xfrm>
              <a:off x="2555389" y="1505972"/>
              <a:ext cx="2344420" cy="557530"/>
            </a:xfrm>
            <a:custGeom>
              <a:avLst/>
              <a:gdLst/>
              <a:ahLst/>
              <a:cxnLst/>
              <a:rect l="l" t="t" r="r" b="b"/>
              <a:pathLst>
                <a:path w="2344420" h="557530">
                  <a:moveTo>
                    <a:pt x="0" y="0"/>
                  </a:moveTo>
                  <a:lnTo>
                    <a:pt x="2344111" y="0"/>
                  </a:lnTo>
                  <a:lnTo>
                    <a:pt x="2344111" y="557370"/>
                  </a:lnTo>
                  <a:lnTo>
                    <a:pt x="0" y="55737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8865" y="781390"/>
              <a:ext cx="1176020" cy="743585"/>
            </a:xfrm>
            <a:custGeom>
              <a:avLst/>
              <a:gdLst/>
              <a:ahLst/>
              <a:cxnLst/>
              <a:rect l="l" t="t" r="r" b="b"/>
              <a:pathLst>
                <a:path w="1176020" h="743585">
                  <a:moveTo>
                    <a:pt x="1175396" y="0"/>
                  </a:moveTo>
                  <a:lnTo>
                    <a:pt x="0" y="74316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26948" y="781390"/>
              <a:ext cx="1194435" cy="743585"/>
            </a:xfrm>
            <a:custGeom>
              <a:avLst/>
              <a:gdLst/>
              <a:ahLst/>
              <a:cxnLst/>
              <a:rect l="l" t="t" r="r" b="b"/>
              <a:pathLst>
                <a:path w="1194435" h="743585">
                  <a:moveTo>
                    <a:pt x="0" y="0"/>
                  </a:moveTo>
                  <a:lnTo>
                    <a:pt x="1194053" y="74316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8003" y="2044763"/>
              <a:ext cx="552450" cy="586105"/>
            </a:xfrm>
            <a:custGeom>
              <a:avLst/>
              <a:gdLst/>
              <a:ahLst/>
              <a:cxnLst/>
              <a:rect l="l" t="t" r="r" b="b"/>
              <a:pathLst>
                <a:path w="552450" h="586105">
                  <a:moveTo>
                    <a:pt x="552205" y="0"/>
                  </a:moveTo>
                  <a:lnTo>
                    <a:pt x="0" y="58605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0208" y="2044763"/>
              <a:ext cx="610870" cy="580390"/>
            </a:xfrm>
            <a:custGeom>
              <a:avLst/>
              <a:gdLst/>
              <a:ahLst/>
              <a:cxnLst/>
              <a:rect l="l" t="t" r="r" b="b"/>
              <a:pathLst>
                <a:path w="610869" h="580389">
                  <a:moveTo>
                    <a:pt x="0" y="0"/>
                  </a:moveTo>
                  <a:lnTo>
                    <a:pt x="610441" y="580276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06111" y="2044763"/>
              <a:ext cx="552450" cy="586105"/>
            </a:xfrm>
            <a:custGeom>
              <a:avLst/>
              <a:gdLst/>
              <a:ahLst/>
              <a:cxnLst/>
              <a:rect l="l" t="t" r="r" b="b"/>
              <a:pathLst>
                <a:path w="552450" h="586105">
                  <a:moveTo>
                    <a:pt x="552205" y="0"/>
                  </a:moveTo>
                  <a:lnTo>
                    <a:pt x="0" y="58605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58316" y="2044763"/>
              <a:ext cx="590550" cy="586105"/>
            </a:xfrm>
            <a:custGeom>
              <a:avLst/>
              <a:gdLst/>
              <a:ahLst/>
              <a:cxnLst/>
              <a:rect l="l" t="t" r="r" b="b"/>
              <a:pathLst>
                <a:path w="590550" h="586105">
                  <a:moveTo>
                    <a:pt x="0" y="0"/>
                  </a:moveTo>
                  <a:lnTo>
                    <a:pt x="590556" y="5860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581040" y="437975"/>
            <a:ext cx="158305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5" dirty="0"/>
              <a:t>an uploaded</a:t>
            </a:r>
            <a:r>
              <a:rPr sz="1450" spc="-90" dirty="0"/>
              <a:t> </a:t>
            </a:r>
            <a:r>
              <a:rPr sz="1450" spc="-5" dirty="0"/>
              <a:t>image</a:t>
            </a:r>
            <a:endParaRPr sz="1450"/>
          </a:p>
        </p:txBody>
      </p:sp>
      <p:grpSp>
        <p:nvGrpSpPr>
          <p:cNvPr id="29" name="object 29"/>
          <p:cNvGrpSpPr/>
          <p:nvPr/>
        </p:nvGrpSpPr>
        <p:grpSpPr>
          <a:xfrm>
            <a:off x="225257" y="342900"/>
            <a:ext cx="4562475" cy="2583815"/>
            <a:chOff x="225257" y="342900"/>
            <a:chExt cx="4562475" cy="2583815"/>
          </a:xfrm>
        </p:grpSpPr>
        <p:sp>
          <p:nvSpPr>
            <p:cNvPr id="30" name="object 30"/>
            <p:cNvSpPr/>
            <p:nvPr/>
          </p:nvSpPr>
          <p:spPr>
            <a:xfrm>
              <a:off x="3191247" y="430933"/>
              <a:ext cx="381000" cy="292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6801" y="367040"/>
              <a:ext cx="5080" cy="14604"/>
            </a:xfrm>
            <a:custGeom>
              <a:avLst/>
              <a:gdLst/>
              <a:ahLst/>
              <a:cxnLst/>
              <a:rect l="l" t="t" r="r" b="b"/>
              <a:pathLst>
                <a:path w="5080" h="14604">
                  <a:moveTo>
                    <a:pt x="0" y="13998"/>
                  </a:moveTo>
                  <a:lnTo>
                    <a:pt x="1991" y="4096"/>
                  </a:lnTo>
                  <a:lnTo>
                    <a:pt x="4743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74225" y="362823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4" h="635">
                  <a:moveTo>
                    <a:pt x="-12700" y="113"/>
                  </a:moveTo>
                  <a:lnTo>
                    <a:pt x="13036" y="113"/>
                  </a:lnTo>
                </a:path>
              </a:pathLst>
            </a:custGeom>
            <a:ln w="2562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6801" y="355600"/>
              <a:ext cx="2157730" cy="412750"/>
            </a:xfrm>
            <a:custGeom>
              <a:avLst/>
              <a:gdLst/>
              <a:ahLst/>
              <a:cxnLst/>
              <a:rect l="l" t="t" r="r" b="b"/>
              <a:pathLst>
                <a:path w="2157729" h="412750">
                  <a:moveTo>
                    <a:pt x="25349" y="0"/>
                  </a:moveTo>
                  <a:lnTo>
                    <a:pt x="2131755" y="0"/>
                  </a:lnTo>
                </a:path>
                <a:path w="2157729" h="412750">
                  <a:moveTo>
                    <a:pt x="2156093" y="20389"/>
                  </a:moveTo>
                  <a:lnTo>
                    <a:pt x="2157103" y="25439"/>
                  </a:lnTo>
                </a:path>
                <a:path w="2157729" h="412750">
                  <a:moveTo>
                    <a:pt x="0" y="412517"/>
                  </a:moveTo>
                  <a:lnTo>
                    <a:pt x="0" y="2543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5257" y="1636279"/>
              <a:ext cx="431800" cy="292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6728" y="1636279"/>
              <a:ext cx="419099" cy="292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28199" y="1636279"/>
              <a:ext cx="482600" cy="2921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36104" y="1636279"/>
              <a:ext cx="342900" cy="2921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93517" y="1636279"/>
              <a:ext cx="469900" cy="2921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70723" y="2672123"/>
              <a:ext cx="254000" cy="2540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28138" y="2672123"/>
              <a:ext cx="215900" cy="2540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29118" y="2672123"/>
              <a:ext cx="254000" cy="2540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93456" y="2672123"/>
              <a:ext cx="228600" cy="2540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194438" y="2672123"/>
              <a:ext cx="228600" cy="2540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95417" y="2672123"/>
              <a:ext cx="292100" cy="2540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14289" y="1636279"/>
              <a:ext cx="431800" cy="2921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84572" y="1636279"/>
              <a:ext cx="457200" cy="2921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73665" y="1636279"/>
              <a:ext cx="406400" cy="2921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25135" y="1636279"/>
              <a:ext cx="342900" cy="2921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401361" y="1636279"/>
              <a:ext cx="381000" cy="2921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1063" y="1514723"/>
            <a:ext cx="2271395" cy="543560"/>
          </a:xfrm>
          <a:custGeom>
            <a:avLst/>
            <a:gdLst/>
            <a:ahLst/>
            <a:cxnLst/>
            <a:rect l="l" t="t" r="r" b="b"/>
            <a:pathLst>
              <a:path w="2271395" h="543560">
                <a:moveTo>
                  <a:pt x="0" y="0"/>
                </a:moveTo>
                <a:lnTo>
                  <a:pt x="2271008" y="0"/>
                </a:lnTo>
                <a:lnTo>
                  <a:pt x="2271008" y="543151"/>
                </a:lnTo>
                <a:lnTo>
                  <a:pt x="0" y="54315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5111" y="2597553"/>
            <a:ext cx="1062990" cy="330835"/>
          </a:xfrm>
          <a:custGeom>
            <a:avLst/>
            <a:gdLst/>
            <a:ahLst/>
            <a:cxnLst/>
            <a:rect l="l" t="t" r="r" b="b"/>
            <a:pathLst>
              <a:path w="1062989" h="330835">
                <a:moveTo>
                  <a:pt x="0" y="0"/>
                </a:moveTo>
                <a:lnTo>
                  <a:pt x="1062456" y="0"/>
                </a:lnTo>
                <a:lnTo>
                  <a:pt x="1062456" y="330354"/>
                </a:lnTo>
                <a:lnTo>
                  <a:pt x="0" y="33035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427" y="2597553"/>
            <a:ext cx="1062990" cy="330835"/>
          </a:xfrm>
          <a:custGeom>
            <a:avLst/>
            <a:gdLst/>
            <a:ahLst/>
            <a:cxnLst/>
            <a:rect l="l" t="t" r="r" b="b"/>
            <a:pathLst>
              <a:path w="1062990" h="330835">
                <a:moveTo>
                  <a:pt x="0" y="0"/>
                </a:moveTo>
                <a:lnTo>
                  <a:pt x="1062456" y="0"/>
                </a:lnTo>
                <a:lnTo>
                  <a:pt x="1062456" y="330354"/>
                </a:lnTo>
                <a:lnTo>
                  <a:pt x="0" y="330354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9936" y="2935816"/>
            <a:ext cx="91186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4139" marR="5080" indent="-92075">
              <a:lnSpc>
                <a:spcPts val="1650"/>
              </a:lnSpc>
              <a:spcBef>
                <a:spcPts val="220"/>
              </a:spcBef>
            </a:pP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Slow</a:t>
            </a:r>
            <a:r>
              <a:rPr sz="14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down  and</a:t>
            </a:r>
            <a:r>
              <a:rPr sz="14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stop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6056" y="2935831"/>
            <a:ext cx="91186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7940" marR="5080" indent="-15875">
              <a:lnSpc>
                <a:spcPts val="1650"/>
              </a:lnSpc>
              <a:spcBef>
                <a:spcPts val="220"/>
              </a:spcBef>
            </a:pP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Slow</a:t>
            </a:r>
            <a:r>
              <a:rPr sz="14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down  to 30</a:t>
            </a:r>
            <a:r>
              <a:rPr sz="1450" spc="-7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5C5C5C"/>
                </a:solidFill>
                <a:latin typeface="Arial"/>
                <a:cs typeface="Arial"/>
              </a:rPr>
              <a:t>km/h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73094" y="2584853"/>
            <a:ext cx="2279015" cy="356235"/>
            <a:chOff x="2573094" y="2584853"/>
            <a:chExt cx="2279015" cy="356235"/>
          </a:xfrm>
        </p:grpSpPr>
        <p:sp>
          <p:nvSpPr>
            <p:cNvPr id="8" name="object 8"/>
            <p:cNvSpPr/>
            <p:nvPr/>
          </p:nvSpPr>
          <p:spPr>
            <a:xfrm>
              <a:off x="2585794" y="2597553"/>
              <a:ext cx="1062990" cy="330835"/>
            </a:xfrm>
            <a:custGeom>
              <a:avLst/>
              <a:gdLst/>
              <a:ahLst/>
              <a:cxnLst/>
              <a:rect l="l" t="t" r="r" b="b"/>
              <a:pathLst>
                <a:path w="1062989" h="330835">
                  <a:moveTo>
                    <a:pt x="0" y="0"/>
                  </a:moveTo>
                  <a:lnTo>
                    <a:pt x="1062456" y="0"/>
                  </a:lnTo>
                  <a:lnTo>
                    <a:pt x="1062456" y="330354"/>
                  </a:lnTo>
                  <a:lnTo>
                    <a:pt x="0" y="3303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76479" y="2597553"/>
              <a:ext cx="1062990" cy="330835"/>
            </a:xfrm>
            <a:custGeom>
              <a:avLst/>
              <a:gdLst/>
              <a:ahLst/>
              <a:cxnLst/>
              <a:rect l="l" t="t" r="r" b="b"/>
              <a:pathLst>
                <a:path w="1062989" h="330835">
                  <a:moveTo>
                    <a:pt x="0" y="0"/>
                  </a:moveTo>
                  <a:lnTo>
                    <a:pt x="1062456" y="0"/>
                  </a:lnTo>
                  <a:lnTo>
                    <a:pt x="1062456" y="330354"/>
                  </a:lnTo>
                  <a:lnTo>
                    <a:pt x="0" y="33035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36744" y="2935816"/>
            <a:ext cx="105410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04139" marR="5080" indent="-92075">
              <a:lnSpc>
                <a:spcPts val="1650"/>
              </a:lnSpc>
              <a:spcBef>
                <a:spcPts val="220"/>
              </a:spcBef>
            </a:pPr>
            <a:r>
              <a:rPr sz="1450" b="1" spc="-10" dirty="0">
                <a:solidFill>
                  <a:srgbClr val="8FD091"/>
                </a:solidFill>
                <a:latin typeface="Arial"/>
                <a:cs typeface="Arial"/>
              </a:rPr>
              <a:t>Keep</a:t>
            </a:r>
            <a:r>
              <a:rPr sz="1450" b="1" spc="-8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-10" dirty="0">
                <a:solidFill>
                  <a:srgbClr val="8FD091"/>
                </a:solidFill>
                <a:latin typeface="Arial"/>
                <a:cs typeface="Arial"/>
              </a:rPr>
              <a:t>speed  </a:t>
            </a:r>
            <a:r>
              <a:rPr sz="1450" b="1" spc="-5" dirty="0">
                <a:solidFill>
                  <a:srgbClr val="8FD091"/>
                </a:solidFill>
                <a:latin typeface="Arial"/>
                <a:cs typeface="Arial"/>
              </a:rPr>
              <a:t>at</a:t>
            </a:r>
            <a:r>
              <a:rPr sz="1450" b="1" spc="-40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-5" dirty="0">
                <a:solidFill>
                  <a:srgbClr val="8FD091"/>
                </a:solidFill>
                <a:latin typeface="Arial"/>
                <a:cs typeface="Arial"/>
              </a:rPr>
              <a:t>50km/h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4060" y="2935831"/>
            <a:ext cx="911860" cy="4546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53340" marR="5080" indent="-41275">
              <a:lnSpc>
                <a:spcPts val="1650"/>
              </a:lnSpc>
              <a:spcBef>
                <a:spcPts val="220"/>
              </a:spcBef>
            </a:pP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Slow</a:t>
            </a:r>
            <a:r>
              <a:rPr sz="1450" spc="-9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down  to</a:t>
            </a:r>
            <a:r>
              <a:rPr sz="1450" spc="-6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5C5C5C"/>
                </a:solidFill>
                <a:latin typeface="Arial"/>
                <a:cs typeface="Arial"/>
              </a:rPr>
              <a:t>40km/h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72674" y="379729"/>
            <a:ext cx="4088129" cy="2234565"/>
            <a:chOff x="772674" y="379729"/>
            <a:chExt cx="4088129" cy="2234565"/>
          </a:xfrm>
        </p:grpSpPr>
        <p:sp>
          <p:nvSpPr>
            <p:cNvPr id="13" name="object 13"/>
            <p:cNvSpPr/>
            <p:nvPr/>
          </p:nvSpPr>
          <p:spPr>
            <a:xfrm>
              <a:off x="2565074" y="1514723"/>
              <a:ext cx="2282825" cy="543560"/>
            </a:xfrm>
            <a:custGeom>
              <a:avLst/>
              <a:gdLst/>
              <a:ahLst/>
              <a:cxnLst/>
              <a:rect l="l" t="t" r="r" b="b"/>
              <a:pathLst>
                <a:path w="2282825" h="543560">
                  <a:moveTo>
                    <a:pt x="0" y="0"/>
                  </a:moveTo>
                  <a:lnTo>
                    <a:pt x="2282670" y="0"/>
                  </a:lnTo>
                  <a:lnTo>
                    <a:pt x="2282670" y="543151"/>
                  </a:lnTo>
                  <a:lnTo>
                    <a:pt x="0" y="54315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31748" y="808628"/>
              <a:ext cx="1144905" cy="706120"/>
            </a:xfrm>
            <a:custGeom>
              <a:avLst/>
              <a:gdLst/>
              <a:ahLst/>
              <a:cxnLst/>
              <a:rect l="l" t="t" r="r" b="b"/>
              <a:pathLst>
                <a:path w="1144905" h="706119">
                  <a:moveTo>
                    <a:pt x="1144588" y="0"/>
                  </a:moveTo>
                  <a:lnTo>
                    <a:pt x="0" y="705848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0000" y="808628"/>
              <a:ext cx="1163320" cy="724535"/>
            </a:xfrm>
            <a:custGeom>
              <a:avLst/>
              <a:gdLst/>
              <a:ahLst/>
              <a:cxnLst/>
              <a:rect l="l" t="t" r="r" b="b"/>
              <a:pathLst>
                <a:path w="1163320" h="724535">
                  <a:moveTo>
                    <a:pt x="0" y="0"/>
                  </a:moveTo>
                  <a:lnTo>
                    <a:pt x="1162756" y="72420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5849" y="2039769"/>
              <a:ext cx="537845" cy="571500"/>
            </a:xfrm>
            <a:custGeom>
              <a:avLst/>
              <a:gdLst/>
              <a:ahLst/>
              <a:cxnLst/>
              <a:rect l="l" t="t" r="r" b="b"/>
              <a:pathLst>
                <a:path w="537844" h="571500">
                  <a:moveTo>
                    <a:pt x="537731" y="0"/>
                  </a:moveTo>
                  <a:lnTo>
                    <a:pt x="0" y="5710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3580" y="2039769"/>
              <a:ext cx="594995" cy="565785"/>
            </a:xfrm>
            <a:custGeom>
              <a:avLst/>
              <a:gdLst/>
              <a:ahLst/>
              <a:cxnLst/>
              <a:rect l="l" t="t" r="r" b="b"/>
              <a:pathLst>
                <a:path w="594994" h="565785">
                  <a:moveTo>
                    <a:pt x="0" y="0"/>
                  </a:moveTo>
                  <a:lnTo>
                    <a:pt x="594441" y="565472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01361" y="2039769"/>
              <a:ext cx="537845" cy="571500"/>
            </a:xfrm>
            <a:custGeom>
              <a:avLst/>
              <a:gdLst/>
              <a:ahLst/>
              <a:cxnLst/>
              <a:rect l="l" t="t" r="r" b="b"/>
              <a:pathLst>
                <a:path w="537845" h="571500">
                  <a:moveTo>
                    <a:pt x="537731" y="0"/>
                  </a:moveTo>
                  <a:lnTo>
                    <a:pt x="0" y="57109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9092" y="2039769"/>
              <a:ext cx="575310" cy="571500"/>
            </a:xfrm>
            <a:custGeom>
              <a:avLst/>
              <a:gdLst/>
              <a:ahLst/>
              <a:cxnLst/>
              <a:rect l="l" t="t" r="r" b="b"/>
              <a:pathLst>
                <a:path w="575310" h="571500">
                  <a:moveTo>
                    <a:pt x="0" y="0"/>
                  </a:moveTo>
                  <a:lnTo>
                    <a:pt x="575077" y="571146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2093" y="393699"/>
              <a:ext cx="2298065" cy="2540"/>
            </a:xfrm>
            <a:custGeom>
              <a:avLst/>
              <a:gdLst/>
              <a:ahLst/>
              <a:cxnLst/>
              <a:rect l="l" t="t" r="r" b="b"/>
              <a:pathLst>
                <a:path w="2298065" h="2539">
                  <a:moveTo>
                    <a:pt x="-12700" y="998"/>
                  </a:moveTo>
                  <a:lnTo>
                    <a:pt x="2310521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07833" y="401022"/>
              <a:ext cx="5715" cy="8255"/>
            </a:xfrm>
            <a:custGeom>
              <a:avLst/>
              <a:gdLst/>
              <a:ahLst/>
              <a:cxnLst/>
              <a:rect l="l" t="t" r="r" b="b"/>
              <a:pathLst>
                <a:path w="5714" h="8254">
                  <a:moveTo>
                    <a:pt x="0" y="0"/>
                  </a:moveTo>
                  <a:lnTo>
                    <a:pt x="182" y="122"/>
                  </a:lnTo>
                </a:path>
                <a:path w="5714" h="8254">
                  <a:moveTo>
                    <a:pt x="5590" y="8115"/>
                  </a:moveTo>
                  <a:lnTo>
                    <a:pt x="5649" y="820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13484" y="419028"/>
              <a:ext cx="2540" cy="386080"/>
            </a:xfrm>
            <a:custGeom>
              <a:avLst/>
              <a:gdLst/>
              <a:ahLst/>
              <a:cxnLst/>
              <a:rect l="l" t="t" r="r" b="b"/>
              <a:pathLst>
                <a:path w="2539" h="386080">
                  <a:moveTo>
                    <a:pt x="1004" y="-12700"/>
                  </a:moveTo>
                  <a:lnTo>
                    <a:pt x="1004" y="398617"/>
                  </a:lnTo>
                </a:path>
              </a:pathLst>
            </a:custGeom>
            <a:ln w="2740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99912" y="812475"/>
              <a:ext cx="8890" cy="6350"/>
            </a:xfrm>
            <a:custGeom>
              <a:avLst/>
              <a:gdLst/>
              <a:ahLst/>
              <a:cxnLst/>
              <a:rect l="l" t="t" r="r" b="b"/>
              <a:pathLst>
                <a:path w="8889" h="6350">
                  <a:moveTo>
                    <a:pt x="8475" y="0"/>
                  </a:moveTo>
                  <a:lnTo>
                    <a:pt x="8101" y="551"/>
                  </a:lnTo>
                </a:path>
                <a:path w="8889" h="6350">
                  <a:moveTo>
                    <a:pt x="851" y="5434"/>
                  </a:moveTo>
                  <a:lnTo>
                    <a:pt x="0" y="6007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92371" y="818486"/>
              <a:ext cx="2299970" cy="2540"/>
            </a:xfrm>
            <a:custGeom>
              <a:avLst/>
              <a:gdLst/>
              <a:ahLst/>
              <a:cxnLst/>
              <a:rect l="l" t="t" r="r" b="b"/>
              <a:pathLst>
                <a:path w="2299970" h="2540">
                  <a:moveTo>
                    <a:pt x="-12700" y="998"/>
                  </a:moveTo>
                  <a:lnTo>
                    <a:pt x="2312112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6793" y="795065"/>
              <a:ext cx="8255" cy="18415"/>
            </a:xfrm>
            <a:custGeom>
              <a:avLst/>
              <a:gdLst/>
              <a:ahLst/>
              <a:cxnLst/>
              <a:rect l="l" t="t" r="r" b="b"/>
              <a:pathLst>
                <a:path w="8255" h="18415">
                  <a:moveTo>
                    <a:pt x="7662" y="18097"/>
                  </a:moveTo>
                  <a:lnTo>
                    <a:pt x="7478" y="17973"/>
                  </a:lnTo>
                </a:path>
                <a:path w="8255" h="18415">
                  <a:moveTo>
                    <a:pt x="2086" y="10005"/>
                  </a:moveTo>
                  <a:lnTo>
                    <a:pt x="2011" y="9894"/>
                  </a:lnTo>
                </a:path>
                <a:path w="8255" h="18415">
                  <a:moveTo>
                    <a:pt x="19" y="9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380624" y="477989"/>
            <a:ext cx="2320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sz="1400" dirty="0"/>
              <a:t>current </a:t>
            </a:r>
            <a:r>
              <a:rPr sz="1400" spc="-5" dirty="0"/>
              <a:t>traffic</a:t>
            </a:r>
            <a:r>
              <a:rPr sz="1400" spc="-10" dirty="0"/>
              <a:t> </a:t>
            </a:r>
            <a:r>
              <a:rPr sz="1400" dirty="0"/>
              <a:t>view</a:t>
            </a:r>
            <a:endParaRPr sz="1400"/>
          </a:p>
        </p:txBody>
      </p:sp>
      <p:grpSp>
        <p:nvGrpSpPr>
          <p:cNvPr id="27" name="object 27"/>
          <p:cNvGrpSpPr/>
          <p:nvPr/>
        </p:nvGrpSpPr>
        <p:grpSpPr>
          <a:xfrm>
            <a:off x="259382" y="448759"/>
            <a:ext cx="4551045" cy="2444115"/>
            <a:chOff x="259382" y="448759"/>
            <a:chExt cx="4551045" cy="2444115"/>
          </a:xfrm>
        </p:grpSpPr>
        <p:sp>
          <p:nvSpPr>
            <p:cNvPr id="28" name="object 28"/>
            <p:cNvSpPr/>
            <p:nvPr/>
          </p:nvSpPr>
          <p:spPr>
            <a:xfrm>
              <a:off x="3043750" y="448759"/>
              <a:ext cx="596899" cy="30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5927" y="1549942"/>
              <a:ext cx="215899" cy="469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05021" y="1549942"/>
              <a:ext cx="292100" cy="469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34748" y="1549942"/>
              <a:ext cx="457200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2382" y="1549942"/>
              <a:ext cx="495299" cy="469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93611" y="1549942"/>
              <a:ext cx="279400" cy="469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677386" y="1568295"/>
              <a:ext cx="317500" cy="469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62069" y="1568295"/>
              <a:ext cx="393700" cy="469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83387" y="1568295"/>
              <a:ext cx="406400" cy="469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41343" y="1568295"/>
              <a:ext cx="381000" cy="469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62661" y="1568295"/>
              <a:ext cx="368300" cy="4699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31433" y="2651124"/>
              <a:ext cx="279400" cy="2413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124525" y="2651124"/>
              <a:ext cx="304800" cy="2413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454253" y="2651124"/>
              <a:ext cx="355600" cy="241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40750" y="2651124"/>
              <a:ext cx="266700" cy="2413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0205" y="2651124"/>
              <a:ext cx="292100" cy="241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33842" y="2651124"/>
              <a:ext cx="355600" cy="24130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9382" y="2651124"/>
              <a:ext cx="266699" cy="2413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63883" y="2651124"/>
              <a:ext cx="355600" cy="2413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0791" y="2651124"/>
              <a:ext cx="228600" cy="24130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06520" y="2651124"/>
              <a:ext cx="355600" cy="2413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6702" y="2651124"/>
              <a:ext cx="165100" cy="24130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11226" y="2651124"/>
              <a:ext cx="254000" cy="24130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81">
            <a:extLst>
              <a:ext uri="{FF2B5EF4-FFF2-40B4-BE49-F238E27FC236}">
                <a16:creationId xmlns:a16="http://schemas.microsoft.com/office/drawing/2014/main" id="{B538E813-1B24-E441-B5B5-FE1937DDE7AA}"/>
              </a:ext>
            </a:extLst>
          </p:cNvPr>
          <p:cNvSpPr txBox="1"/>
          <p:nvPr/>
        </p:nvSpPr>
        <p:spPr>
          <a:xfrm>
            <a:off x="-61625" y="-35032"/>
            <a:ext cx="5152450" cy="4131345"/>
          </a:xfrm>
          <a:prstGeom prst="rect">
            <a:avLst/>
          </a:prstGeom>
          <a:solidFill>
            <a:srgbClr val="F56723"/>
          </a:solidFill>
        </p:spPr>
        <p:txBody>
          <a:bodyPr vert="horz" wrap="square" lIns="0" tIns="3302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2600"/>
              </a:spcBef>
            </a:pPr>
            <a:endParaRPr sz="3000" dirty="0">
              <a:latin typeface="Lucida Grande"/>
              <a:cs typeface="Lucida Grande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1846659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4. Rule-based explanation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4.1 Decision Rules 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rgbClr val="B24B1D"/>
                </a:solidFill>
              </a:rPr>
              <a:t>4.2 Decision Tree</a:t>
            </a:r>
            <a:br>
              <a:rPr lang="en-US" sz="2400" b="1" dirty="0">
                <a:solidFill>
                  <a:srgbClr val="B24B1D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4.3 Decision Flowchart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558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1643" y="124473"/>
            <a:ext cx="8636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10" dirty="0"/>
              <a:t>Input</a:t>
            </a:r>
            <a:r>
              <a:rPr sz="1450" spc="-50" dirty="0"/>
              <a:t> </a:t>
            </a:r>
            <a:r>
              <a:rPr sz="1450" spc="10" dirty="0"/>
              <a:t>data</a:t>
            </a:r>
            <a:endParaRPr sz="1450"/>
          </a:p>
        </p:txBody>
      </p:sp>
      <p:grpSp>
        <p:nvGrpSpPr>
          <p:cNvPr id="3" name="object 3"/>
          <p:cNvGrpSpPr/>
          <p:nvPr/>
        </p:nvGrpSpPr>
        <p:grpSpPr>
          <a:xfrm>
            <a:off x="1182768" y="38100"/>
            <a:ext cx="1453515" cy="762635"/>
            <a:chOff x="1182768" y="38100"/>
            <a:chExt cx="1453515" cy="762635"/>
          </a:xfrm>
        </p:grpSpPr>
        <p:sp>
          <p:nvSpPr>
            <p:cNvPr id="4" name="object 4"/>
            <p:cNvSpPr/>
            <p:nvPr/>
          </p:nvSpPr>
          <p:spPr>
            <a:xfrm>
              <a:off x="1195468" y="50800"/>
              <a:ext cx="1428115" cy="386715"/>
            </a:xfrm>
            <a:custGeom>
              <a:avLst/>
              <a:gdLst/>
              <a:ahLst/>
              <a:cxnLst/>
              <a:rect l="l" t="t" r="r" b="b"/>
              <a:pathLst>
                <a:path w="1428114" h="386715">
                  <a:moveTo>
                    <a:pt x="0" y="25461"/>
                  </a:moveTo>
                  <a:lnTo>
                    <a:pt x="1756" y="16731"/>
                  </a:lnTo>
                </a:path>
                <a:path w="1428114" h="386715">
                  <a:moveTo>
                    <a:pt x="25526" y="0"/>
                  </a:moveTo>
                  <a:lnTo>
                    <a:pt x="1410039" y="0"/>
                  </a:lnTo>
                </a:path>
                <a:path w="1428114" h="386715">
                  <a:moveTo>
                    <a:pt x="1418629" y="1735"/>
                  </a:moveTo>
                  <a:lnTo>
                    <a:pt x="1419975" y="2007"/>
                  </a:lnTo>
                  <a:lnTo>
                    <a:pt x="1428062" y="7457"/>
                  </a:lnTo>
                </a:path>
                <a:path w="1428114" h="386715">
                  <a:moveTo>
                    <a:pt x="0" y="386533"/>
                  </a:moveTo>
                  <a:lnTo>
                    <a:pt x="0" y="2546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2646" y="682524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39" h="105409">
                  <a:moveTo>
                    <a:pt x="0" y="0"/>
                  </a:moveTo>
                  <a:lnTo>
                    <a:pt x="142154" y="105274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2646" y="449061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3963" y="5863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2646" y="5863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177091" y="1089804"/>
            <a:ext cx="11036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r>
              <a:rPr sz="1450" b="1" spc="-3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21491" y="959382"/>
            <a:ext cx="1810385" cy="551815"/>
            <a:chOff x="2821491" y="959382"/>
            <a:chExt cx="1810385" cy="551815"/>
          </a:xfrm>
        </p:grpSpPr>
        <p:sp>
          <p:nvSpPr>
            <p:cNvPr id="11" name="object 11"/>
            <p:cNvSpPr/>
            <p:nvPr/>
          </p:nvSpPr>
          <p:spPr>
            <a:xfrm>
              <a:off x="2834191" y="98889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9450" y="9733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40">
                  <a:moveTo>
                    <a:pt x="-12700" y="998"/>
                  </a:moveTo>
                  <a:lnTo>
                    <a:pt x="1756659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6952" y="147130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1996" y="0"/>
                  </a:moveTo>
                  <a:lnTo>
                    <a:pt x="0" y="987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1509" y="14888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86"/>
                  </a:moveTo>
                  <a:lnTo>
                    <a:pt x="12950" y="186"/>
                  </a:lnTo>
                </a:path>
              </a:pathLst>
            </a:custGeom>
            <a:ln w="25772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3431" y="149423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722" y="0"/>
                  </a:moveTo>
                  <a:lnTo>
                    <a:pt x="0" y="487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9729" y="1494727"/>
              <a:ext cx="1746250" cy="2540"/>
            </a:xfrm>
            <a:custGeom>
              <a:avLst/>
              <a:gdLst/>
              <a:ahLst/>
              <a:cxnLst/>
              <a:rect l="l" t="t" r="r" b="b"/>
              <a:pathLst>
                <a:path w="1746250" h="2540">
                  <a:moveTo>
                    <a:pt x="-12700" y="998"/>
                  </a:moveTo>
                  <a:lnTo>
                    <a:pt x="1758632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651" y="148927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82" y="25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36198" y="14811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49"/>
                  </a:moveTo>
                  <a:lnTo>
                    <a:pt x="12901" y="149"/>
                  </a:lnTo>
                </a:path>
              </a:pathLst>
            </a:custGeom>
            <a:ln w="25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4191" y="998772"/>
              <a:ext cx="635" cy="473075"/>
            </a:xfrm>
            <a:custGeom>
              <a:avLst/>
              <a:gdLst/>
              <a:ahLst/>
              <a:cxnLst/>
              <a:rect l="l" t="t" r="r" b="b"/>
              <a:pathLst>
                <a:path w="635" h="473075">
                  <a:moveTo>
                    <a:pt x="55" y="472807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177091" y="2359804"/>
            <a:ext cx="11036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r>
              <a:rPr sz="1450" b="1" spc="-3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67291" y="2229382"/>
            <a:ext cx="3664585" cy="1601470"/>
            <a:chOff x="967291" y="2229382"/>
            <a:chExt cx="3664585" cy="1601470"/>
          </a:xfrm>
        </p:grpSpPr>
        <p:sp>
          <p:nvSpPr>
            <p:cNvPr id="22" name="object 22"/>
            <p:cNvSpPr/>
            <p:nvPr/>
          </p:nvSpPr>
          <p:spPr>
            <a:xfrm>
              <a:off x="2834191" y="225889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59450" y="22433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39">
                  <a:moveTo>
                    <a:pt x="-12699" y="998"/>
                  </a:moveTo>
                  <a:lnTo>
                    <a:pt x="1756659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16952" y="274130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1996" y="0"/>
                  </a:moveTo>
                  <a:lnTo>
                    <a:pt x="0" y="9879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90720" y="2746349"/>
              <a:ext cx="33655" cy="31115"/>
            </a:xfrm>
            <a:custGeom>
              <a:avLst/>
              <a:gdLst/>
              <a:ahLst/>
              <a:cxnLst/>
              <a:rect l="l" t="t" r="r" b="b"/>
              <a:pathLst>
                <a:path w="33654" h="31114">
                  <a:moveTo>
                    <a:pt x="33629" y="0"/>
                  </a:moveTo>
                  <a:lnTo>
                    <a:pt x="8077" y="0"/>
                  </a:lnTo>
                  <a:lnTo>
                    <a:pt x="8077" y="5473"/>
                  </a:lnTo>
                  <a:lnTo>
                    <a:pt x="0" y="5473"/>
                  </a:lnTo>
                  <a:lnTo>
                    <a:pt x="0" y="31076"/>
                  </a:lnTo>
                  <a:lnTo>
                    <a:pt x="25717" y="31076"/>
                  </a:lnTo>
                  <a:lnTo>
                    <a:pt x="25717" y="25628"/>
                  </a:lnTo>
                  <a:lnTo>
                    <a:pt x="33629" y="25628"/>
                  </a:lnTo>
                  <a:lnTo>
                    <a:pt x="33629" y="0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49730" y="2764728"/>
              <a:ext cx="1744980" cy="2540"/>
            </a:xfrm>
            <a:custGeom>
              <a:avLst/>
              <a:gdLst/>
              <a:ahLst/>
              <a:cxnLst/>
              <a:rect l="l" t="t" r="r" b="b"/>
              <a:pathLst>
                <a:path w="1744979" h="2539">
                  <a:moveTo>
                    <a:pt x="-12699" y="998"/>
                  </a:moveTo>
                  <a:lnTo>
                    <a:pt x="1757297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34191" y="2268772"/>
              <a:ext cx="8255" cy="490855"/>
            </a:xfrm>
            <a:custGeom>
              <a:avLst/>
              <a:gdLst/>
              <a:ahLst/>
              <a:cxnLst/>
              <a:rect l="l" t="t" r="r" b="b"/>
              <a:pathLst>
                <a:path w="8255" h="490855">
                  <a:moveTo>
                    <a:pt x="7636" y="490627"/>
                  </a:moveTo>
                  <a:lnTo>
                    <a:pt x="7460" y="490507"/>
                  </a:lnTo>
                </a:path>
                <a:path w="8255" h="490855">
                  <a:moveTo>
                    <a:pt x="2128" y="482608"/>
                  </a:moveTo>
                  <a:lnTo>
                    <a:pt x="2006" y="482427"/>
                  </a:lnTo>
                </a:path>
                <a:path w="8255" h="490855">
                  <a:moveTo>
                    <a:pt x="34" y="472703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9991" y="3312155"/>
              <a:ext cx="15875" cy="23495"/>
            </a:xfrm>
            <a:custGeom>
              <a:avLst/>
              <a:gdLst/>
              <a:ahLst/>
              <a:cxnLst/>
              <a:rect l="l" t="t" r="r" b="b"/>
              <a:pathLst>
                <a:path w="15875" h="23495">
                  <a:moveTo>
                    <a:pt x="0" y="23417"/>
                  </a:moveTo>
                  <a:lnTo>
                    <a:pt x="1996" y="13538"/>
                  </a:lnTo>
                </a:path>
                <a:path w="15875" h="23495">
                  <a:moveTo>
                    <a:pt x="7389" y="5530"/>
                  </a:moveTo>
                  <a:lnTo>
                    <a:pt x="7439" y="5456"/>
                  </a:lnTo>
                </a:path>
                <a:path w="15875" h="23495">
                  <a:moveTo>
                    <a:pt x="15481" y="23"/>
                  </a:moveTo>
                  <a:lnTo>
                    <a:pt x="15516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374" y="33101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39">
                  <a:moveTo>
                    <a:pt x="-12699" y="998"/>
                  </a:moveTo>
                  <a:lnTo>
                    <a:pt x="1756535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79991" y="3317587"/>
              <a:ext cx="1783080" cy="501015"/>
            </a:xfrm>
            <a:custGeom>
              <a:avLst/>
              <a:gdLst/>
              <a:ahLst/>
              <a:cxnLst/>
              <a:rect l="l" t="t" r="r" b="b"/>
              <a:pathLst>
                <a:path w="1783080" h="501014">
                  <a:moveTo>
                    <a:pt x="1777281" y="0"/>
                  </a:moveTo>
                  <a:lnTo>
                    <a:pt x="1777297" y="10"/>
                  </a:lnTo>
                </a:path>
                <a:path w="1783080" h="501014">
                  <a:moveTo>
                    <a:pt x="1782746" y="8083"/>
                  </a:moveTo>
                  <a:lnTo>
                    <a:pt x="1782750" y="8090"/>
                  </a:lnTo>
                </a:path>
                <a:path w="1783080" h="501014">
                  <a:moveTo>
                    <a:pt x="2008" y="500415"/>
                  </a:moveTo>
                  <a:lnTo>
                    <a:pt x="2006" y="500413"/>
                  </a:lnTo>
                </a:path>
                <a:path w="1783080" h="501014">
                  <a:moveTo>
                    <a:pt x="8" y="490561"/>
                  </a:moveTo>
                  <a:lnTo>
                    <a:pt x="0" y="490518"/>
                  </a:lnTo>
                  <a:lnTo>
                    <a:pt x="0" y="17985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30883" y="2522768"/>
              <a:ext cx="1483995" cy="549910"/>
            </a:xfrm>
            <a:custGeom>
              <a:avLst/>
              <a:gdLst/>
              <a:ahLst/>
              <a:cxnLst/>
              <a:rect l="l" t="t" r="r" b="b"/>
              <a:pathLst>
                <a:path w="1483995" h="549910">
                  <a:moveTo>
                    <a:pt x="1483526" y="0"/>
                  </a:moveTo>
                  <a:lnTo>
                    <a:pt x="741763" y="5493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311510" y="987499"/>
            <a:ext cx="1151255" cy="461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0"/>
              </a:spcBef>
            </a:pP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Feature</a:t>
            </a:r>
            <a:r>
              <a:rPr sz="1450" spc="-2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1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ts val="169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&gt; </a:t>
            </a:r>
            <a:r>
              <a:rPr sz="1450" spc="2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4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4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30883" y="1231851"/>
            <a:ext cx="666115" cy="493395"/>
          </a:xfrm>
          <a:custGeom>
            <a:avLst/>
            <a:gdLst/>
            <a:ahLst/>
            <a:cxnLst/>
            <a:rect l="l" t="t" r="r" b="b"/>
            <a:pathLst>
              <a:path w="666114" h="493394">
                <a:moveTo>
                  <a:pt x="666008" y="493224"/>
                </a:moveTo>
                <a:lnTo>
                  <a:pt x="0" y="0"/>
                </a:lnTo>
              </a:path>
            </a:pathLst>
          </a:custGeom>
          <a:ln w="25399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859946" y="1219151"/>
            <a:ext cx="767715" cy="885190"/>
            <a:chOff x="1859946" y="1219151"/>
            <a:chExt cx="767715" cy="885190"/>
          </a:xfrm>
        </p:grpSpPr>
        <p:sp>
          <p:nvSpPr>
            <p:cNvPr id="35" name="object 35"/>
            <p:cNvSpPr/>
            <p:nvPr/>
          </p:nvSpPr>
          <p:spPr>
            <a:xfrm>
              <a:off x="1872646" y="1231851"/>
              <a:ext cx="742315" cy="549910"/>
            </a:xfrm>
            <a:custGeom>
              <a:avLst/>
              <a:gdLst/>
              <a:ahLst/>
              <a:cxnLst/>
              <a:rect l="l" t="t" r="r" b="b"/>
              <a:pathLst>
                <a:path w="742314" h="549910">
                  <a:moveTo>
                    <a:pt x="741762" y="0"/>
                  </a:moveTo>
                  <a:lnTo>
                    <a:pt x="0" y="549325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72646" y="1973441"/>
              <a:ext cx="159385" cy="118110"/>
            </a:xfrm>
            <a:custGeom>
              <a:avLst/>
              <a:gdLst/>
              <a:ahLst/>
              <a:cxnLst/>
              <a:rect l="l" t="t" r="r" b="b"/>
              <a:pathLst>
                <a:path w="159385" h="118110">
                  <a:moveTo>
                    <a:pt x="0" y="0"/>
                  </a:moveTo>
                  <a:lnTo>
                    <a:pt x="158796" y="11759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94229" y="2248440"/>
            <a:ext cx="1151255" cy="461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0"/>
              </a:spcBef>
            </a:pP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Feature</a:t>
            </a:r>
            <a:r>
              <a:rPr sz="1450" spc="-2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2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ts val="169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&lt; </a:t>
            </a:r>
            <a:r>
              <a:rPr sz="1450" spc="20" dirty="0">
                <a:solidFill>
                  <a:srgbClr val="5C5C5C"/>
                </a:solidFill>
                <a:latin typeface="Arial"/>
                <a:cs typeface="Arial"/>
              </a:rPr>
              <a:t>some</a:t>
            </a:r>
            <a:r>
              <a:rPr sz="1450" spc="-9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value</a:t>
            </a:r>
            <a:endParaRPr sz="1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2891" y="2970911"/>
            <a:ext cx="1103630" cy="7073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50" b="1" spc="10" dirty="0">
                <a:solidFill>
                  <a:srgbClr val="8FD091"/>
                </a:solidFill>
                <a:latin typeface="Arial"/>
                <a:cs typeface="Arial"/>
              </a:rPr>
              <a:t>Prediction</a:t>
            </a:r>
            <a:r>
              <a:rPr sz="1450" b="1" spc="-3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450" b="1" spc="15" dirty="0">
                <a:solidFill>
                  <a:srgbClr val="8FD091"/>
                </a:solidFill>
                <a:latin typeface="Arial"/>
                <a:cs typeface="Arial"/>
              </a:rPr>
              <a:t>3</a:t>
            </a:r>
            <a:endParaRPr sz="1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75328" y="1690297"/>
            <a:ext cx="33274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20" dirty="0">
                <a:solidFill>
                  <a:srgbClr val="ABABAB"/>
                </a:solidFill>
                <a:latin typeface="Arial"/>
                <a:cs typeface="Arial"/>
              </a:rPr>
              <a:t>Y</a:t>
            </a:r>
            <a:r>
              <a:rPr sz="1450" spc="15" dirty="0">
                <a:solidFill>
                  <a:srgbClr val="ABABAB"/>
                </a:solidFill>
                <a:latin typeface="Arial"/>
                <a:cs typeface="Arial"/>
              </a:rPr>
              <a:t>es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46763" y="873169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46763" y="2174388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800788" y="1159995"/>
            <a:ext cx="1036955" cy="857885"/>
            <a:chOff x="1800788" y="1159995"/>
            <a:chExt cx="1036955" cy="857885"/>
          </a:xfrm>
        </p:grpSpPr>
        <p:sp>
          <p:nvSpPr>
            <p:cNvPr id="43" name="object 43"/>
            <p:cNvSpPr/>
            <p:nvPr/>
          </p:nvSpPr>
          <p:spPr>
            <a:xfrm>
              <a:off x="1872646" y="173997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03963" y="18773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72646" y="18773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59497" y="1231851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96828" y="1231851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96828" y="1163170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800788" y="2450912"/>
            <a:ext cx="1036955" cy="857885"/>
            <a:chOff x="1800788" y="2450912"/>
            <a:chExt cx="1036955" cy="857885"/>
          </a:xfrm>
        </p:grpSpPr>
        <p:sp>
          <p:nvSpPr>
            <p:cNvPr id="50" name="object 50"/>
            <p:cNvSpPr/>
            <p:nvPr/>
          </p:nvSpPr>
          <p:spPr>
            <a:xfrm>
              <a:off x="1872646" y="3030895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03963" y="31682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72646" y="31682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59497" y="2522768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96828" y="2522768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96828" y="2454087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9766" y="187973"/>
            <a:ext cx="12509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/>
              <a:t>A </a:t>
            </a:r>
            <a:r>
              <a:rPr sz="1450" spc="15" dirty="0"/>
              <a:t>house </a:t>
            </a:r>
            <a:r>
              <a:rPr sz="1450" spc="10" dirty="0"/>
              <a:t>to</a:t>
            </a:r>
            <a:r>
              <a:rPr sz="1450" spc="-160" dirty="0"/>
              <a:t> </a:t>
            </a:r>
            <a:r>
              <a:rPr sz="1450" spc="10" dirty="0"/>
              <a:t>sell</a:t>
            </a:r>
            <a:endParaRPr sz="1450"/>
          </a:p>
        </p:txBody>
      </p:sp>
      <p:grpSp>
        <p:nvGrpSpPr>
          <p:cNvPr id="3" name="object 3"/>
          <p:cNvGrpSpPr/>
          <p:nvPr/>
        </p:nvGrpSpPr>
        <p:grpSpPr>
          <a:xfrm>
            <a:off x="1182768" y="114300"/>
            <a:ext cx="1453515" cy="762635"/>
            <a:chOff x="1182768" y="114300"/>
            <a:chExt cx="1453515" cy="762635"/>
          </a:xfrm>
        </p:grpSpPr>
        <p:sp>
          <p:nvSpPr>
            <p:cNvPr id="4" name="object 4"/>
            <p:cNvSpPr/>
            <p:nvPr/>
          </p:nvSpPr>
          <p:spPr>
            <a:xfrm>
              <a:off x="1195468" y="127000"/>
              <a:ext cx="1428115" cy="386715"/>
            </a:xfrm>
            <a:custGeom>
              <a:avLst/>
              <a:gdLst/>
              <a:ahLst/>
              <a:cxnLst/>
              <a:rect l="l" t="t" r="r" b="b"/>
              <a:pathLst>
                <a:path w="1428114" h="386715">
                  <a:moveTo>
                    <a:pt x="0" y="25461"/>
                  </a:moveTo>
                  <a:lnTo>
                    <a:pt x="1756" y="16731"/>
                  </a:lnTo>
                </a:path>
                <a:path w="1428114" h="386715">
                  <a:moveTo>
                    <a:pt x="25526" y="0"/>
                  </a:moveTo>
                  <a:lnTo>
                    <a:pt x="1410039" y="0"/>
                  </a:lnTo>
                </a:path>
                <a:path w="1428114" h="386715">
                  <a:moveTo>
                    <a:pt x="1418629" y="1735"/>
                  </a:moveTo>
                  <a:lnTo>
                    <a:pt x="1419975" y="2007"/>
                  </a:lnTo>
                  <a:lnTo>
                    <a:pt x="1428062" y="7457"/>
                  </a:lnTo>
                </a:path>
                <a:path w="1428114" h="386715">
                  <a:moveTo>
                    <a:pt x="0" y="386533"/>
                  </a:moveTo>
                  <a:lnTo>
                    <a:pt x="0" y="2546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72646" y="758724"/>
              <a:ext cx="142240" cy="105410"/>
            </a:xfrm>
            <a:custGeom>
              <a:avLst/>
              <a:gdLst/>
              <a:ahLst/>
              <a:cxnLst/>
              <a:rect l="l" t="t" r="r" b="b"/>
              <a:pathLst>
                <a:path w="142239" h="105409">
                  <a:moveTo>
                    <a:pt x="0" y="0"/>
                  </a:moveTo>
                  <a:lnTo>
                    <a:pt x="142154" y="105274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72646" y="525261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3963" y="6625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72646" y="662593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96087" y="1052373"/>
            <a:ext cx="1450340" cy="4610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450" spc="10" dirty="0">
                <a:solidFill>
                  <a:srgbClr val="8FD091"/>
                </a:solidFill>
                <a:latin typeface="Arial"/>
                <a:cs typeface="Arial"/>
              </a:rPr>
              <a:t>price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500,000-700,000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821491" y="1035582"/>
            <a:ext cx="1810385" cy="551815"/>
            <a:chOff x="2821491" y="1035582"/>
            <a:chExt cx="1810385" cy="551815"/>
          </a:xfrm>
        </p:grpSpPr>
        <p:sp>
          <p:nvSpPr>
            <p:cNvPr id="11" name="object 11"/>
            <p:cNvSpPr/>
            <p:nvPr/>
          </p:nvSpPr>
          <p:spPr>
            <a:xfrm>
              <a:off x="2834191" y="1065093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9450" y="1049552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40">
                  <a:moveTo>
                    <a:pt x="-12700" y="998"/>
                  </a:moveTo>
                  <a:lnTo>
                    <a:pt x="1756659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16952" y="1547505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59">
                  <a:moveTo>
                    <a:pt x="1996" y="0"/>
                  </a:moveTo>
                  <a:lnTo>
                    <a:pt x="0" y="987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11509" y="1565095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86"/>
                  </a:moveTo>
                  <a:lnTo>
                    <a:pt x="12950" y="186"/>
                  </a:lnTo>
                </a:path>
              </a:pathLst>
            </a:custGeom>
            <a:ln w="25772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03431" y="1570436"/>
              <a:ext cx="1270" cy="635"/>
            </a:xfrm>
            <a:custGeom>
              <a:avLst/>
              <a:gdLst/>
              <a:ahLst/>
              <a:cxnLst/>
              <a:rect l="l" t="t" r="r" b="b"/>
              <a:pathLst>
                <a:path w="1270" h="634">
                  <a:moveTo>
                    <a:pt x="722" y="0"/>
                  </a:moveTo>
                  <a:lnTo>
                    <a:pt x="0" y="487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49729" y="1570927"/>
              <a:ext cx="1746250" cy="2540"/>
            </a:xfrm>
            <a:custGeom>
              <a:avLst/>
              <a:gdLst/>
              <a:ahLst/>
              <a:cxnLst/>
              <a:rect l="l" t="t" r="r" b="b"/>
              <a:pathLst>
                <a:path w="1746250" h="2540">
                  <a:moveTo>
                    <a:pt x="-12700" y="998"/>
                  </a:moveTo>
                  <a:lnTo>
                    <a:pt x="1758632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651" y="156547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382" y="258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36198" y="15573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4">
                  <a:moveTo>
                    <a:pt x="-12700" y="149"/>
                  </a:moveTo>
                  <a:lnTo>
                    <a:pt x="12901" y="149"/>
                  </a:lnTo>
                </a:path>
              </a:pathLst>
            </a:custGeom>
            <a:ln w="256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4191" y="1074972"/>
              <a:ext cx="635" cy="473075"/>
            </a:xfrm>
            <a:custGeom>
              <a:avLst/>
              <a:gdLst/>
              <a:ahLst/>
              <a:cxnLst/>
              <a:rect l="l" t="t" r="r" b="b"/>
              <a:pathLst>
                <a:path w="635" h="473075">
                  <a:moveTo>
                    <a:pt x="55" y="472807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96087" y="2323905"/>
            <a:ext cx="1450340" cy="4610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260"/>
              </a:spcBef>
            </a:pPr>
            <a:r>
              <a:rPr sz="1450" spc="15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450" spc="10" dirty="0">
                <a:solidFill>
                  <a:srgbClr val="8FD091"/>
                </a:solidFill>
                <a:latin typeface="Arial"/>
                <a:cs typeface="Arial"/>
              </a:rPr>
              <a:t>price 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550,000-700,000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15419" y="3368025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0"/>
                </a:moveTo>
                <a:lnTo>
                  <a:pt x="9074" y="1848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398713" y="2307750"/>
            <a:ext cx="4225925" cy="1489075"/>
            <a:chOff x="398713" y="2307750"/>
            <a:chExt cx="4225925" cy="1489075"/>
          </a:xfrm>
        </p:grpSpPr>
        <p:sp>
          <p:nvSpPr>
            <p:cNvPr id="23" name="object 23"/>
            <p:cNvSpPr/>
            <p:nvPr/>
          </p:nvSpPr>
          <p:spPr>
            <a:xfrm>
              <a:off x="2834191" y="2336626"/>
              <a:ext cx="2540" cy="10160"/>
            </a:xfrm>
            <a:custGeom>
              <a:avLst/>
              <a:gdLst/>
              <a:ahLst/>
              <a:cxnLst/>
              <a:rect l="l" t="t" r="r" b="b"/>
              <a:pathLst>
                <a:path w="2539" h="10160">
                  <a:moveTo>
                    <a:pt x="0" y="9878"/>
                  </a:moveTo>
                  <a:lnTo>
                    <a:pt x="1996" y="0"/>
                  </a:lnTo>
                </a:path>
              </a:pathLst>
            </a:custGeom>
            <a:ln w="2539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59551" y="2321085"/>
              <a:ext cx="1740535" cy="1270"/>
            </a:xfrm>
            <a:custGeom>
              <a:avLst/>
              <a:gdLst/>
              <a:ahLst/>
              <a:cxnLst/>
              <a:rect l="l" t="t" r="r" b="b"/>
              <a:pathLst>
                <a:path w="1740535" h="1269">
                  <a:moveTo>
                    <a:pt x="-12699" y="638"/>
                  </a:moveTo>
                  <a:lnTo>
                    <a:pt x="1752995" y="638"/>
                  </a:lnTo>
                </a:path>
              </a:pathLst>
            </a:custGeom>
            <a:ln w="26676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03432" y="2836952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08" y="0"/>
                  </a:moveTo>
                  <a:lnTo>
                    <a:pt x="8076" y="46"/>
                  </a:lnTo>
                </a:path>
                <a:path w="8254" h="5714">
                  <a:moveTo>
                    <a:pt x="72" y="5453"/>
                  </a:moveTo>
                  <a:lnTo>
                    <a:pt x="0" y="550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49731" y="2842461"/>
              <a:ext cx="1744345" cy="2540"/>
            </a:xfrm>
            <a:custGeom>
              <a:avLst/>
              <a:gdLst/>
              <a:ahLst/>
              <a:cxnLst/>
              <a:rect l="l" t="t" r="r" b="b"/>
              <a:pathLst>
                <a:path w="1744345" h="2539">
                  <a:moveTo>
                    <a:pt x="-12699" y="998"/>
                  </a:moveTo>
                  <a:lnTo>
                    <a:pt x="1756707" y="998"/>
                  </a:lnTo>
                </a:path>
              </a:pathLst>
            </a:custGeom>
            <a:ln w="2739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34191" y="2346505"/>
              <a:ext cx="2540" cy="482600"/>
            </a:xfrm>
            <a:custGeom>
              <a:avLst/>
              <a:gdLst/>
              <a:ahLst/>
              <a:cxnLst/>
              <a:rect l="l" t="t" r="r" b="b"/>
              <a:pathLst>
                <a:path w="2539" h="482600">
                  <a:moveTo>
                    <a:pt x="2023" y="482453"/>
                  </a:moveTo>
                  <a:lnTo>
                    <a:pt x="2006" y="482427"/>
                  </a:lnTo>
                </a:path>
                <a:path w="2539" h="482600">
                  <a:moveTo>
                    <a:pt x="15" y="472611"/>
                  </a:moveTo>
                  <a:lnTo>
                    <a:pt x="0" y="47253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413" y="3384349"/>
              <a:ext cx="2922270" cy="388620"/>
            </a:xfrm>
            <a:custGeom>
              <a:avLst/>
              <a:gdLst/>
              <a:ahLst/>
              <a:cxnLst/>
              <a:rect l="l" t="t" r="r" b="b"/>
              <a:pathLst>
                <a:path w="2922270" h="388620">
                  <a:moveTo>
                    <a:pt x="0" y="9136"/>
                  </a:moveTo>
                  <a:lnTo>
                    <a:pt x="1855" y="0"/>
                  </a:lnTo>
                </a:path>
                <a:path w="2922270" h="388620">
                  <a:moveTo>
                    <a:pt x="2921938" y="388087"/>
                  </a:moveTo>
                  <a:lnTo>
                    <a:pt x="2921866" y="388194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25219" y="3777799"/>
              <a:ext cx="635" cy="635"/>
            </a:xfrm>
            <a:custGeom>
              <a:avLst/>
              <a:gdLst/>
              <a:ahLst/>
              <a:cxnLst/>
              <a:rect l="l" t="t" r="r" b="b"/>
              <a:pathLst>
                <a:path w="635" h="635">
                  <a:moveTo>
                    <a:pt x="-12700" y="106"/>
                  </a:moveTo>
                  <a:lnTo>
                    <a:pt x="13014" y="106"/>
                  </a:lnTo>
                </a:path>
              </a:pathLst>
            </a:custGeom>
            <a:ln w="25612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8857" y="3772562"/>
              <a:ext cx="2897505" cy="7620"/>
            </a:xfrm>
            <a:custGeom>
              <a:avLst/>
              <a:gdLst/>
              <a:ahLst/>
              <a:cxnLst/>
              <a:rect l="l" t="t" r="r" b="b"/>
              <a:pathLst>
                <a:path w="2897504" h="7620">
                  <a:moveTo>
                    <a:pt x="-12700" y="3728"/>
                  </a:moveTo>
                  <a:lnTo>
                    <a:pt x="2909626" y="3728"/>
                  </a:lnTo>
                </a:path>
              </a:pathLst>
            </a:custGeom>
            <a:ln w="32857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1413" y="3393486"/>
              <a:ext cx="2540" cy="371475"/>
            </a:xfrm>
            <a:custGeom>
              <a:avLst/>
              <a:gdLst/>
              <a:ahLst/>
              <a:cxnLst/>
              <a:rect l="l" t="t" r="r" b="b"/>
              <a:pathLst>
                <a:path w="2540" h="371475">
                  <a:moveTo>
                    <a:pt x="2007" y="370988"/>
                  </a:moveTo>
                  <a:lnTo>
                    <a:pt x="2004" y="370982"/>
                  </a:lnTo>
                </a:path>
                <a:path w="2540" h="371475">
                  <a:moveTo>
                    <a:pt x="2" y="361086"/>
                  </a:moveTo>
                  <a:lnTo>
                    <a:pt x="0" y="36107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30883" y="2598968"/>
              <a:ext cx="1483995" cy="549910"/>
            </a:xfrm>
            <a:custGeom>
              <a:avLst/>
              <a:gdLst/>
              <a:ahLst/>
              <a:cxnLst/>
              <a:rect l="l" t="t" r="r" b="b"/>
              <a:pathLst>
                <a:path w="1483995" h="549910">
                  <a:moveTo>
                    <a:pt x="1483526" y="0"/>
                  </a:moveTo>
                  <a:lnTo>
                    <a:pt x="741763" y="549325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403017" y="1063699"/>
            <a:ext cx="968375" cy="46100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695"/>
              </a:lnSpc>
              <a:spcBef>
                <a:spcPts val="130"/>
              </a:spcBef>
            </a:pP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450" spc="-6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ts val="169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&gt; 800</a:t>
            </a:r>
            <a:r>
              <a:rPr sz="145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30883" y="1308051"/>
            <a:ext cx="666115" cy="493395"/>
          </a:xfrm>
          <a:custGeom>
            <a:avLst/>
            <a:gdLst/>
            <a:ahLst/>
            <a:cxnLst/>
            <a:rect l="l" t="t" r="r" b="b"/>
            <a:pathLst>
              <a:path w="666114" h="493394">
                <a:moveTo>
                  <a:pt x="666008" y="493224"/>
                </a:moveTo>
                <a:lnTo>
                  <a:pt x="0" y="0"/>
                </a:lnTo>
              </a:path>
            </a:pathLst>
          </a:custGeom>
          <a:ln w="25399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859946" y="1295351"/>
            <a:ext cx="767715" cy="885190"/>
            <a:chOff x="1859946" y="1295351"/>
            <a:chExt cx="767715" cy="885190"/>
          </a:xfrm>
        </p:grpSpPr>
        <p:sp>
          <p:nvSpPr>
            <p:cNvPr id="36" name="object 36"/>
            <p:cNvSpPr/>
            <p:nvPr/>
          </p:nvSpPr>
          <p:spPr>
            <a:xfrm>
              <a:off x="1872646" y="1308051"/>
              <a:ext cx="742315" cy="549910"/>
            </a:xfrm>
            <a:custGeom>
              <a:avLst/>
              <a:gdLst/>
              <a:ahLst/>
              <a:cxnLst/>
              <a:rect l="l" t="t" r="r" b="b"/>
              <a:pathLst>
                <a:path w="742314" h="549910">
                  <a:moveTo>
                    <a:pt x="741762" y="0"/>
                  </a:moveTo>
                  <a:lnTo>
                    <a:pt x="0" y="549325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72646" y="2049641"/>
              <a:ext cx="159385" cy="118110"/>
            </a:xfrm>
            <a:custGeom>
              <a:avLst/>
              <a:gdLst/>
              <a:ahLst/>
              <a:cxnLst/>
              <a:rect l="l" t="t" r="r" b="b"/>
              <a:pathLst>
                <a:path w="159385" h="118110">
                  <a:moveTo>
                    <a:pt x="0" y="0"/>
                  </a:moveTo>
                  <a:lnTo>
                    <a:pt x="158796" y="11759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14838" y="2248440"/>
            <a:ext cx="113538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99060">
              <a:lnSpc>
                <a:spcPts val="1650"/>
              </a:lnSpc>
              <a:spcBef>
                <a:spcPts val="260"/>
              </a:spcBef>
            </a:pPr>
            <a:r>
              <a:rPr sz="1450" spc="10" dirty="0">
                <a:solidFill>
                  <a:srgbClr val="59A3E8"/>
                </a:solidFill>
                <a:latin typeface="Arial"/>
                <a:cs typeface="Arial"/>
              </a:rPr>
              <a:t>distance to  </a:t>
            </a: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school,</a:t>
            </a:r>
            <a:r>
              <a:rPr sz="1450" spc="-90" dirty="0">
                <a:solidFill>
                  <a:srgbClr val="59A3E8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9A3E8"/>
                </a:solidFill>
                <a:latin typeface="Arial"/>
                <a:cs typeface="Arial"/>
              </a:rPr>
              <a:t>parks</a:t>
            </a:r>
            <a:endParaRPr sz="1450">
              <a:latin typeface="Arial"/>
              <a:cs typeface="Arial"/>
            </a:endParaRPr>
          </a:p>
          <a:p>
            <a:pPr marL="203200">
              <a:lnSpc>
                <a:spcPts val="1605"/>
              </a:lnSpc>
            </a:pP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&lt; 2.5</a:t>
            </a:r>
            <a:r>
              <a:rPr sz="1450" spc="-4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20" dirty="0">
                <a:solidFill>
                  <a:srgbClr val="5C5C5C"/>
                </a:solidFill>
                <a:latin typeface="Arial"/>
                <a:cs typeface="Arial"/>
              </a:rPr>
              <a:t>km</a:t>
            </a:r>
            <a:endParaRPr sz="1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2708" y="3047111"/>
            <a:ext cx="2580640" cy="6337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474980" algn="ctr">
              <a:lnSpc>
                <a:spcPct val="100000"/>
              </a:lnSpc>
              <a:spcBef>
                <a:spcPts val="130"/>
              </a:spcBef>
            </a:pPr>
            <a:r>
              <a:rPr sz="1450" spc="-30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1450" spc="15" dirty="0">
                <a:solidFill>
                  <a:srgbClr val="8FD091"/>
                </a:solidFill>
                <a:latin typeface="Arial"/>
                <a:cs typeface="Arial"/>
              </a:rPr>
              <a:t>house </a:t>
            </a:r>
            <a:r>
              <a:rPr sz="1450" spc="10" dirty="0">
                <a:solidFill>
                  <a:srgbClr val="8FD091"/>
                </a:solidFill>
                <a:latin typeface="Arial"/>
                <a:cs typeface="Arial"/>
              </a:rPr>
              <a:t>price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700,000 </a:t>
            </a:r>
            <a:r>
              <a:rPr sz="1450" spc="10" dirty="0">
                <a:solidFill>
                  <a:srgbClr val="5C5C5C"/>
                </a:solidFill>
                <a:latin typeface="Arial"/>
                <a:cs typeface="Arial"/>
              </a:rPr>
              <a:t>-</a:t>
            </a:r>
            <a:r>
              <a:rPr sz="1450" spc="-5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5C5C5C"/>
                </a:solidFill>
                <a:latin typeface="Arial"/>
                <a:cs typeface="Arial"/>
              </a:rPr>
              <a:t>850,000</a:t>
            </a:r>
            <a:endParaRPr sz="1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5328" y="1766497"/>
            <a:ext cx="33274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120" dirty="0">
                <a:solidFill>
                  <a:srgbClr val="ABABAB"/>
                </a:solidFill>
                <a:latin typeface="Arial"/>
                <a:cs typeface="Arial"/>
              </a:rPr>
              <a:t>Y</a:t>
            </a:r>
            <a:r>
              <a:rPr sz="1450" spc="15" dirty="0">
                <a:solidFill>
                  <a:srgbClr val="ABABAB"/>
                </a:solidFill>
                <a:latin typeface="Arial"/>
                <a:cs typeface="Arial"/>
              </a:rPr>
              <a:t>es</a:t>
            </a:r>
            <a:endParaRPr sz="1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46763" y="949369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46763" y="2250588"/>
            <a:ext cx="26670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00788" y="1236195"/>
            <a:ext cx="1036955" cy="857885"/>
            <a:chOff x="1800788" y="1236195"/>
            <a:chExt cx="1036955" cy="857885"/>
          </a:xfrm>
        </p:grpSpPr>
        <p:sp>
          <p:nvSpPr>
            <p:cNvPr id="44" name="object 44"/>
            <p:cNvSpPr/>
            <p:nvPr/>
          </p:nvSpPr>
          <p:spPr>
            <a:xfrm>
              <a:off x="1872646" y="1816178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5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03963" y="19535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72646" y="1953510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4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59497" y="1308051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696828" y="1308051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96828" y="1239370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5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800788" y="2527112"/>
            <a:ext cx="1036955" cy="857885"/>
            <a:chOff x="1800788" y="2527112"/>
            <a:chExt cx="1036955" cy="857885"/>
          </a:xfrm>
        </p:grpSpPr>
        <p:sp>
          <p:nvSpPr>
            <p:cNvPr id="51" name="object 51"/>
            <p:cNvSpPr/>
            <p:nvPr/>
          </p:nvSpPr>
          <p:spPr>
            <a:xfrm>
              <a:off x="1872646" y="3107095"/>
              <a:ext cx="0" cy="274955"/>
            </a:xfrm>
            <a:custGeom>
              <a:avLst/>
              <a:gdLst/>
              <a:ahLst/>
              <a:cxnLst/>
              <a:rect l="l" t="t" r="r" b="b"/>
              <a:pathLst>
                <a:path h="274954">
                  <a:moveTo>
                    <a:pt x="0" y="0"/>
                  </a:moveTo>
                  <a:lnTo>
                    <a:pt x="0" y="274663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3963" y="32444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0" y="0"/>
                  </a:moveTo>
                  <a:lnTo>
                    <a:pt x="68681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72646" y="3244426"/>
              <a:ext cx="69215" cy="137795"/>
            </a:xfrm>
            <a:custGeom>
              <a:avLst/>
              <a:gdLst/>
              <a:ahLst/>
              <a:cxnLst/>
              <a:rect l="l" t="t" r="r" b="b"/>
              <a:pathLst>
                <a:path w="69214" h="137795">
                  <a:moveTo>
                    <a:pt x="68681" y="0"/>
                  </a:moveTo>
                  <a:lnTo>
                    <a:pt x="0" y="13733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59497" y="2598968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63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96828" y="2598968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68681"/>
                  </a:moveTo>
                  <a:lnTo>
                    <a:pt x="13733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96828" y="2530287"/>
              <a:ext cx="137795" cy="69215"/>
            </a:xfrm>
            <a:custGeom>
              <a:avLst/>
              <a:gdLst/>
              <a:ahLst/>
              <a:cxnLst/>
              <a:rect l="l" t="t" r="r" b="b"/>
              <a:pathLst>
                <a:path w="137794" h="69214">
                  <a:moveTo>
                    <a:pt x="0" y="0"/>
                  </a:moveTo>
                  <a:lnTo>
                    <a:pt x="137331" y="6868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9171" y="148559"/>
            <a:ext cx="207137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/>
              <a:t>A </a:t>
            </a:r>
            <a:r>
              <a:rPr sz="1500" spc="-5" dirty="0"/>
              <a:t>patient’s </a:t>
            </a:r>
            <a:r>
              <a:rPr sz="1500" dirty="0"/>
              <a:t>health</a:t>
            </a:r>
            <a:r>
              <a:rPr sz="1500" spc="-125" dirty="0"/>
              <a:t> </a:t>
            </a:r>
            <a:r>
              <a:rPr sz="1500" dirty="0"/>
              <a:t>record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832305" y="63500"/>
            <a:ext cx="2402840" cy="916940"/>
            <a:chOff x="832305" y="63500"/>
            <a:chExt cx="2402840" cy="916940"/>
          </a:xfrm>
        </p:grpSpPr>
        <p:sp>
          <p:nvSpPr>
            <p:cNvPr id="4" name="object 4"/>
            <p:cNvSpPr/>
            <p:nvPr/>
          </p:nvSpPr>
          <p:spPr>
            <a:xfrm>
              <a:off x="850671" y="76916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8917"/>
                  </a:moveTo>
                  <a:lnTo>
                    <a:pt x="1458" y="6751"/>
                  </a:lnTo>
                  <a:lnTo>
                    <a:pt x="9310" y="1455"/>
                  </a:lnTo>
                </a:path>
                <a:path w="16509" h="9525">
                  <a:moveTo>
                    <a:pt x="9560" y="1286"/>
                  </a:moveTo>
                  <a:lnTo>
                    <a:pt x="15937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0160" y="76200"/>
              <a:ext cx="2351405" cy="19685"/>
            </a:xfrm>
            <a:custGeom>
              <a:avLst/>
              <a:gdLst/>
              <a:ahLst/>
              <a:cxnLst/>
              <a:rect l="l" t="t" r="r" b="b"/>
              <a:pathLst>
                <a:path w="2351405" h="19684">
                  <a:moveTo>
                    <a:pt x="-12700" y="9675"/>
                  </a:moveTo>
                  <a:lnTo>
                    <a:pt x="2363649" y="9675"/>
                  </a:lnTo>
                </a:path>
              </a:pathLst>
            </a:custGeom>
            <a:ln w="44751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005" y="101699"/>
              <a:ext cx="2377440" cy="392430"/>
            </a:xfrm>
            <a:custGeom>
              <a:avLst/>
              <a:gdLst/>
              <a:ahLst/>
              <a:cxnLst/>
              <a:rect l="l" t="t" r="r" b="b"/>
              <a:pathLst>
                <a:path w="2377440" h="392430">
                  <a:moveTo>
                    <a:pt x="2377344" y="0"/>
                  </a:moveTo>
                  <a:lnTo>
                    <a:pt x="2377344" y="366679"/>
                  </a:lnTo>
                  <a:lnTo>
                    <a:pt x="2375342" y="376604"/>
                  </a:lnTo>
                  <a:lnTo>
                    <a:pt x="2369882" y="384709"/>
                  </a:lnTo>
                  <a:lnTo>
                    <a:pt x="2361780" y="390174"/>
                  </a:lnTo>
                  <a:lnTo>
                    <a:pt x="2351852" y="392178"/>
                  </a:lnTo>
                  <a:lnTo>
                    <a:pt x="25155" y="392178"/>
                  </a:lnTo>
                  <a:lnTo>
                    <a:pt x="15233" y="390178"/>
                  </a:lnTo>
                  <a:lnTo>
                    <a:pt x="7130" y="384720"/>
                  </a:lnTo>
                  <a:lnTo>
                    <a:pt x="1667" y="376616"/>
                  </a:lnTo>
                  <a:lnTo>
                    <a:pt x="0" y="368346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3562" y="716638"/>
              <a:ext cx="339090" cy="251460"/>
            </a:xfrm>
            <a:custGeom>
              <a:avLst/>
              <a:gdLst/>
              <a:ahLst/>
              <a:cxnLst/>
              <a:rect l="l" t="t" r="r" b="b"/>
              <a:pathLst>
                <a:path w="339089" h="251459">
                  <a:moveTo>
                    <a:pt x="0" y="251002"/>
                  </a:moveTo>
                  <a:lnTo>
                    <a:pt x="338642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02205" y="479954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0"/>
                  </a:moveTo>
                  <a:lnTo>
                    <a:pt x="0" y="2784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32635" y="619180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0" y="0"/>
                  </a:moveTo>
                  <a:lnTo>
                    <a:pt x="69569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2204" y="619180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69569" y="0"/>
                  </a:moveTo>
                  <a:lnTo>
                    <a:pt x="0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0329" y="1024882"/>
            <a:ext cx="109791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75"/>
              </a:lnSpc>
              <a:spcBef>
                <a:spcPts val="100"/>
              </a:spcBef>
            </a:pP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diabetes</a:t>
            </a:r>
            <a:r>
              <a:rPr sz="1500" spc="-6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risk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75"/>
              </a:lnSpc>
            </a:pP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&lt;</a:t>
            </a:r>
            <a:r>
              <a:rPr sz="1500" spc="-1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50%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76176" y="1011477"/>
            <a:ext cx="1807845" cy="505459"/>
          </a:xfrm>
          <a:custGeom>
            <a:avLst/>
            <a:gdLst/>
            <a:ahLst/>
            <a:cxnLst/>
            <a:rect l="l" t="t" r="r" b="b"/>
            <a:pathLst>
              <a:path w="1807845" h="505459">
                <a:moveTo>
                  <a:pt x="0" y="25412"/>
                </a:moveTo>
                <a:lnTo>
                  <a:pt x="1986" y="15521"/>
                </a:lnTo>
                <a:lnTo>
                  <a:pt x="2570" y="14652"/>
                </a:lnTo>
              </a:path>
              <a:path w="1807845" h="505459">
                <a:moveTo>
                  <a:pt x="21052" y="873"/>
                </a:moveTo>
                <a:lnTo>
                  <a:pt x="25383" y="0"/>
                </a:lnTo>
                <a:lnTo>
                  <a:pt x="1782439" y="0"/>
                </a:lnTo>
                <a:lnTo>
                  <a:pt x="1792320" y="1990"/>
                </a:lnTo>
                <a:lnTo>
                  <a:pt x="1800388" y="7424"/>
                </a:lnTo>
                <a:lnTo>
                  <a:pt x="1805828" y="15499"/>
                </a:lnTo>
                <a:lnTo>
                  <a:pt x="1807659" y="24599"/>
                </a:lnTo>
              </a:path>
              <a:path w="1807845" h="505459">
                <a:moveTo>
                  <a:pt x="0" y="505179"/>
                </a:moveTo>
                <a:lnTo>
                  <a:pt x="0" y="25412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68496" y="230253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19">
                <a:moveTo>
                  <a:pt x="0" y="0"/>
                </a:moveTo>
                <a:lnTo>
                  <a:pt x="4781" y="3220"/>
                </a:lnTo>
              </a:path>
              <a:path w="9525" h="7619">
                <a:moveTo>
                  <a:pt x="8068" y="5434"/>
                </a:moveTo>
                <a:lnTo>
                  <a:pt x="9409" y="7425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4743" y="3363932"/>
            <a:ext cx="15875" cy="403860"/>
          </a:xfrm>
          <a:custGeom>
            <a:avLst/>
            <a:gdLst/>
            <a:ahLst/>
            <a:cxnLst/>
            <a:rect l="l" t="t" r="r" b="b"/>
            <a:pathLst>
              <a:path w="15875" h="403860">
                <a:moveTo>
                  <a:pt x="0" y="23495"/>
                </a:moveTo>
                <a:lnTo>
                  <a:pt x="2014" y="13569"/>
                </a:lnTo>
                <a:lnTo>
                  <a:pt x="7493" y="5464"/>
                </a:lnTo>
                <a:lnTo>
                  <a:pt x="15593" y="0"/>
                </a:lnTo>
              </a:path>
              <a:path w="15875" h="403860">
                <a:moveTo>
                  <a:pt x="4295" y="403517"/>
                </a:moveTo>
                <a:lnTo>
                  <a:pt x="2001" y="400111"/>
                </a:lnTo>
                <a:lnTo>
                  <a:pt x="0" y="390174"/>
                </a:lnTo>
                <a:lnTo>
                  <a:pt x="0" y="23495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04913" y="1036365"/>
            <a:ext cx="1024255" cy="476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35585" marR="5080" indent="-223520">
              <a:lnSpc>
                <a:spcPts val="1750"/>
              </a:lnSpc>
              <a:spcBef>
                <a:spcPts val="200"/>
              </a:spcBef>
            </a:pP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blood</a:t>
            </a:r>
            <a:r>
              <a:rPr sz="1500" spc="-8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sugar 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is</a:t>
            </a:r>
            <a:r>
              <a:rPr sz="1500" spc="-2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high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88672" y="1273541"/>
            <a:ext cx="265430" cy="196850"/>
          </a:xfrm>
          <a:custGeom>
            <a:avLst/>
            <a:gdLst/>
            <a:ahLst/>
            <a:cxnLst/>
            <a:rect l="l" t="t" r="r" b="b"/>
            <a:pathLst>
              <a:path w="265430" h="196850">
                <a:moveTo>
                  <a:pt x="264882" y="0"/>
                </a:moveTo>
                <a:lnTo>
                  <a:pt x="0" y="196331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238155" y="1260841"/>
            <a:ext cx="777240" cy="1334135"/>
            <a:chOff x="1238155" y="1260841"/>
            <a:chExt cx="777240" cy="1334135"/>
          </a:xfrm>
        </p:grpSpPr>
        <p:sp>
          <p:nvSpPr>
            <p:cNvPr id="18" name="object 18"/>
            <p:cNvSpPr/>
            <p:nvPr/>
          </p:nvSpPr>
          <p:spPr>
            <a:xfrm>
              <a:off x="1250855" y="1273541"/>
              <a:ext cx="751840" cy="557530"/>
            </a:xfrm>
            <a:custGeom>
              <a:avLst/>
              <a:gdLst/>
              <a:ahLst/>
              <a:cxnLst/>
              <a:rect l="l" t="t" r="r" b="b"/>
              <a:pathLst>
                <a:path w="751839" h="557530">
                  <a:moveTo>
                    <a:pt x="751349" y="55690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50855" y="2025361"/>
              <a:ext cx="751840" cy="557530"/>
            </a:xfrm>
            <a:custGeom>
              <a:avLst/>
              <a:gdLst/>
              <a:ahLst/>
              <a:cxnLst/>
              <a:rect l="l" t="t" r="r" b="b"/>
              <a:pathLst>
                <a:path w="751839" h="557530">
                  <a:moveTo>
                    <a:pt x="0" y="556902"/>
                  </a:moveTo>
                  <a:lnTo>
                    <a:pt x="751349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2506796" y="2399366"/>
            <a:ext cx="247015" cy="183515"/>
          </a:xfrm>
          <a:custGeom>
            <a:avLst/>
            <a:gdLst/>
            <a:ahLst/>
            <a:cxnLst/>
            <a:rect l="l" t="t" r="r" b="b"/>
            <a:pathLst>
              <a:path w="247014" h="183514">
                <a:moveTo>
                  <a:pt x="0" y="0"/>
                </a:moveTo>
                <a:lnTo>
                  <a:pt x="246758" y="182898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8041" y="3099022"/>
            <a:ext cx="54610" cy="40640"/>
          </a:xfrm>
          <a:custGeom>
            <a:avLst/>
            <a:gdLst/>
            <a:ahLst/>
            <a:cxnLst/>
            <a:rect l="l" t="t" r="r" b="b"/>
            <a:pathLst>
              <a:path w="54610" h="40639">
                <a:moveTo>
                  <a:pt x="54162" y="40145"/>
                </a:moveTo>
                <a:lnTo>
                  <a:pt x="0" y="0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18545" y="1748857"/>
            <a:ext cx="1697989" cy="194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Arial"/>
              <a:cs typeface="Arial"/>
            </a:endParaRPr>
          </a:p>
          <a:p>
            <a:pPr marL="325120" marR="227965" indent="57785">
              <a:lnSpc>
                <a:spcPts val="1750"/>
              </a:lnSpc>
            </a:pPr>
            <a:r>
              <a:rPr sz="1500" dirty="0">
                <a:solidFill>
                  <a:srgbClr val="59A3E8"/>
                </a:solidFill>
                <a:latin typeface="Arial"/>
                <a:cs typeface="Arial"/>
              </a:rPr>
              <a:t>body weight 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overweighted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5"/>
              </a:spcBef>
            </a:pPr>
            <a:r>
              <a:rPr sz="1500" spc="-45" dirty="0">
                <a:solidFill>
                  <a:srgbClr val="ABABAB"/>
                </a:solidFill>
                <a:latin typeface="Arial"/>
                <a:cs typeface="Arial"/>
              </a:rPr>
              <a:t>Yes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diabetes risk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&gt;</a:t>
            </a:r>
            <a:r>
              <a:rPr sz="1500" spc="-6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80%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85199" y="920456"/>
            <a:ext cx="26987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No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29460" y="1788676"/>
            <a:ext cx="146050" cy="281940"/>
            <a:chOff x="1929460" y="1788676"/>
            <a:chExt cx="146050" cy="281940"/>
          </a:xfrm>
        </p:grpSpPr>
        <p:sp>
          <p:nvSpPr>
            <p:cNvPr id="25" name="object 25"/>
            <p:cNvSpPr/>
            <p:nvPr/>
          </p:nvSpPr>
          <p:spPr>
            <a:xfrm>
              <a:off x="2002205" y="1788676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4">
                  <a:moveTo>
                    <a:pt x="0" y="0"/>
                  </a:moveTo>
                  <a:lnTo>
                    <a:pt x="0" y="2784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32635" y="1927903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0" y="0"/>
                  </a:moveTo>
                  <a:lnTo>
                    <a:pt x="69569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02204" y="1927903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69569" y="0"/>
                  </a:moveTo>
                  <a:lnTo>
                    <a:pt x="0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929460" y="3097399"/>
            <a:ext cx="146050" cy="281940"/>
            <a:chOff x="1929460" y="3097399"/>
            <a:chExt cx="146050" cy="281940"/>
          </a:xfrm>
        </p:grpSpPr>
        <p:sp>
          <p:nvSpPr>
            <p:cNvPr id="29" name="object 29"/>
            <p:cNvSpPr/>
            <p:nvPr/>
          </p:nvSpPr>
          <p:spPr>
            <a:xfrm>
              <a:off x="2002205" y="3097399"/>
              <a:ext cx="0" cy="278765"/>
            </a:xfrm>
            <a:custGeom>
              <a:avLst/>
              <a:gdLst/>
              <a:ahLst/>
              <a:cxnLst/>
              <a:rect l="l" t="t" r="r" b="b"/>
              <a:pathLst>
                <a:path h="278764">
                  <a:moveTo>
                    <a:pt x="0" y="0"/>
                  </a:moveTo>
                  <a:lnTo>
                    <a:pt x="0" y="2784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32635" y="3236625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0" y="0"/>
                  </a:moveTo>
                  <a:lnTo>
                    <a:pt x="69569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02204" y="3236625"/>
              <a:ext cx="69850" cy="139700"/>
            </a:xfrm>
            <a:custGeom>
              <a:avLst/>
              <a:gdLst/>
              <a:ahLst/>
              <a:cxnLst/>
              <a:rect l="l" t="t" r="r" b="b"/>
              <a:pathLst>
                <a:path w="69850" h="139700">
                  <a:moveTo>
                    <a:pt x="69569" y="0"/>
                  </a:moveTo>
                  <a:lnTo>
                    <a:pt x="0" y="13922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697812" y="1200797"/>
            <a:ext cx="281940" cy="146050"/>
            <a:chOff x="2697812" y="1200797"/>
            <a:chExt cx="281940" cy="146050"/>
          </a:xfrm>
        </p:grpSpPr>
        <p:sp>
          <p:nvSpPr>
            <p:cNvPr id="33" name="object 33"/>
            <p:cNvSpPr/>
            <p:nvPr/>
          </p:nvSpPr>
          <p:spPr>
            <a:xfrm>
              <a:off x="2697812" y="1273542"/>
              <a:ext cx="278765" cy="0"/>
            </a:xfrm>
            <a:custGeom>
              <a:avLst/>
              <a:gdLst/>
              <a:ahLst/>
              <a:cxnLst/>
              <a:rect l="l" t="t" r="r" b="b"/>
              <a:pathLst>
                <a:path w="278764">
                  <a:moveTo>
                    <a:pt x="0" y="0"/>
                  </a:moveTo>
                  <a:lnTo>
                    <a:pt x="278451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37037" y="1273541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69569"/>
                  </a:moveTo>
                  <a:lnTo>
                    <a:pt x="139225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37037" y="1203972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0"/>
                  </a:moveTo>
                  <a:lnTo>
                    <a:pt x="139225" y="6956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683712" y="2287847"/>
          <a:ext cx="2103120" cy="55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2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716">
                <a:tc>
                  <a:txBody>
                    <a:bodyPr/>
                    <a:lstStyle/>
                    <a:p>
                      <a:pPr>
                        <a:lnSpc>
                          <a:spcPts val="1425"/>
                        </a:lnSpc>
                      </a:pPr>
                      <a:r>
                        <a:rPr sz="1500" dirty="0">
                          <a:solidFill>
                            <a:srgbClr val="ABABAB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3975">
                      <a:solidFill>
                        <a:srgbClr val="F5A623"/>
                      </a:solidFill>
                      <a:prstDash val="solid"/>
                    </a:lnR>
                    <a:lnB w="6350">
                      <a:solidFill>
                        <a:srgbClr val="F5A62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76530" marR="525145">
                        <a:lnSpc>
                          <a:spcPts val="1750"/>
                        </a:lnSpc>
                        <a:spcBef>
                          <a:spcPts val="309"/>
                        </a:spcBef>
                      </a:pPr>
                      <a:r>
                        <a:rPr sz="1500" dirty="0">
                          <a:solidFill>
                            <a:srgbClr val="8FD091"/>
                          </a:solidFill>
                          <a:latin typeface="Arial"/>
                          <a:cs typeface="Arial"/>
                        </a:rPr>
                        <a:t>diabetes</a:t>
                      </a:r>
                      <a:r>
                        <a:rPr sz="1500" spc="-80" dirty="0">
                          <a:solidFill>
                            <a:srgbClr val="8FD09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solidFill>
                            <a:srgbClr val="8FD091"/>
                          </a:solidFill>
                          <a:latin typeface="Arial"/>
                          <a:cs typeface="Arial"/>
                        </a:rPr>
                        <a:t>risk  </a:t>
                      </a:r>
                      <a:r>
                        <a:rPr sz="1500" dirty="0">
                          <a:solidFill>
                            <a:srgbClr val="5C5C5C"/>
                          </a:solidFill>
                          <a:latin typeface="Arial"/>
                          <a:cs typeface="Arial"/>
                        </a:rPr>
                        <a:t>50-80%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53975">
                      <a:solidFill>
                        <a:srgbClr val="F5A623"/>
                      </a:solidFill>
                      <a:prstDash val="solid"/>
                    </a:lnL>
                    <a:lnT w="28575">
                      <a:solidFill>
                        <a:srgbClr val="F5A623"/>
                      </a:solidFill>
                      <a:prstDash val="solid"/>
                    </a:lnT>
                    <a:lnB w="28575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F5A623"/>
                      </a:solidFill>
                      <a:prstDash val="solid"/>
                    </a:lnR>
                    <a:lnT w="6350">
                      <a:solidFill>
                        <a:srgbClr val="F5A623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9369" marB="0">
                    <a:lnL w="53975">
                      <a:solidFill>
                        <a:srgbClr val="F5A623"/>
                      </a:solidFill>
                      <a:prstDash val="solid"/>
                    </a:lnL>
                    <a:lnT w="28575">
                      <a:solidFill>
                        <a:srgbClr val="F5A623"/>
                      </a:solidFill>
                      <a:prstDash val="solid"/>
                    </a:lnT>
                    <a:lnB w="28575">
                      <a:solidFill>
                        <a:srgbClr val="F5A62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2833862" y="2509520"/>
            <a:ext cx="146050" cy="146050"/>
            <a:chOff x="2833862" y="2509520"/>
            <a:chExt cx="146050" cy="146050"/>
          </a:xfrm>
        </p:grpSpPr>
        <p:sp>
          <p:nvSpPr>
            <p:cNvPr id="38" name="object 38"/>
            <p:cNvSpPr/>
            <p:nvPr/>
          </p:nvSpPr>
          <p:spPr>
            <a:xfrm>
              <a:off x="2837037" y="2582264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69569"/>
                  </a:moveTo>
                  <a:lnTo>
                    <a:pt x="139225" y="0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37037" y="2512695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>
                  <a:moveTo>
                    <a:pt x="0" y="0"/>
                  </a:moveTo>
                  <a:lnTo>
                    <a:pt x="139225" y="69569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4148" y="168691"/>
            <a:ext cx="1637664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/>
              <a:t>an uploaded</a:t>
            </a:r>
            <a:r>
              <a:rPr sz="1500" spc="-85" dirty="0"/>
              <a:t> </a:t>
            </a:r>
            <a:r>
              <a:rPr sz="1500" spc="-5" dirty="0"/>
              <a:t>image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578598" y="63500"/>
            <a:ext cx="3667760" cy="3731260"/>
            <a:chOff x="578598" y="63500"/>
            <a:chExt cx="3667760" cy="3731260"/>
          </a:xfrm>
        </p:grpSpPr>
        <p:sp>
          <p:nvSpPr>
            <p:cNvPr id="4" name="object 4"/>
            <p:cNvSpPr/>
            <p:nvPr/>
          </p:nvSpPr>
          <p:spPr>
            <a:xfrm>
              <a:off x="3200880" y="154128"/>
              <a:ext cx="393700" cy="304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3277" y="516059"/>
              <a:ext cx="12065" cy="11430"/>
            </a:xfrm>
            <a:custGeom>
              <a:avLst/>
              <a:gdLst/>
              <a:ahLst/>
              <a:cxnLst/>
              <a:rect l="l" t="t" r="r" b="b"/>
              <a:pathLst>
                <a:path w="12064" h="11429">
                  <a:moveTo>
                    <a:pt x="12002" y="0"/>
                  </a:moveTo>
                  <a:lnTo>
                    <a:pt x="8081" y="5764"/>
                  </a:lnTo>
                  <a:lnTo>
                    <a:pt x="0" y="1118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26004" y="523895"/>
              <a:ext cx="2197735" cy="5715"/>
            </a:xfrm>
            <a:custGeom>
              <a:avLst/>
              <a:gdLst/>
              <a:ahLst/>
              <a:cxnLst/>
              <a:rect l="l" t="t" r="r" b="b"/>
              <a:pathLst>
                <a:path w="2197735" h="5715">
                  <a:moveTo>
                    <a:pt x="-12700" y="2673"/>
                  </a:moveTo>
                  <a:lnTo>
                    <a:pt x="2210366" y="2673"/>
                  </a:lnTo>
                </a:path>
              </a:pathLst>
            </a:custGeom>
            <a:ln w="30746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5418" y="76200"/>
              <a:ext cx="2228850" cy="427990"/>
            </a:xfrm>
            <a:custGeom>
              <a:avLst/>
              <a:gdLst/>
              <a:ahLst/>
              <a:cxnLst/>
              <a:rect l="l" t="t" r="r" b="b"/>
              <a:pathLst>
                <a:path w="2228850" h="427990">
                  <a:moveTo>
                    <a:pt x="25467" y="0"/>
                  </a:moveTo>
                  <a:lnTo>
                    <a:pt x="2207962" y="0"/>
                  </a:lnTo>
                </a:path>
                <a:path w="2228850" h="427990">
                  <a:moveTo>
                    <a:pt x="2208830" y="175"/>
                  </a:moveTo>
                  <a:lnTo>
                    <a:pt x="2217875" y="2002"/>
                  </a:lnTo>
                  <a:lnTo>
                    <a:pt x="2225970" y="7450"/>
                  </a:lnTo>
                  <a:lnTo>
                    <a:pt x="2228494" y="11174"/>
                  </a:lnTo>
                </a:path>
                <a:path w="2228850" h="427990">
                  <a:moveTo>
                    <a:pt x="0" y="427713"/>
                  </a:moveTo>
                  <a:lnTo>
                    <a:pt x="0" y="25328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1160" y="750083"/>
              <a:ext cx="1489710" cy="552450"/>
            </a:xfrm>
            <a:custGeom>
              <a:avLst/>
              <a:gdLst/>
              <a:ahLst/>
              <a:cxnLst/>
              <a:rect l="l" t="t" r="r" b="b"/>
              <a:pathLst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1159" y="750083"/>
              <a:ext cx="1489442" cy="11042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45880" y="515439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76925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45880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1159" y="2047525"/>
              <a:ext cx="1489710" cy="1104265"/>
            </a:xfrm>
            <a:custGeom>
              <a:avLst/>
              <a:gdLst/>
              <a:ahLst/>
              <a:cxnLst/>
              <a:rect l="l" t="t" r="r" b="b"/>
              <a:pathLst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1159" y="2047525"/>
              <a:ext cx="1489442" cy="1104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45880" y="1812881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76925" y="1950908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5880" y="1950908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18452" y="3385149"/>
              <a:ext cx="27940" cy="394335"/>
            </a:xfrm>
            <a:custGeom>
              <a:avLst/>
              <a:gdLst/>
              <a:ahLst/>
              <a:cxnLst/>
              <a:rect l="l" t="t" r="r" b="b"/>
              <a:pathLst>
                <a:path w="27939" h="394335">
                  <a:moveTo>
                    <a:pt x="0" y="393786"/>
                  </a:moveTo>
                  <a:lnTo>
                    <a:pt x="27402" y="393786"/>
                  </a:lnTo>
                  <a:lnTo>
                    <a:pt x="27402" y="0"/>
                  </a:lnTo>
                  <a:lnTo>
                    <a:pt x="0" y="0"/>
                  </a:lnTo>
                  <a:lnTo>
                    <a:pt x="0" y="393786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217595" y="3774241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20" y="0"/>
                  </a:moveTo>
                  <a:lnTo>
                    <a:pt x="8097" y="33"/>
                  </a:lnTo>
                </a:path>
                <a:path w="8254" h="5714">
                  <a:moveTo>
                    <a:pt x="37" y="5438"/>
                  </a:moveTo>
                  <a:lnTo>
                    <a:pt x="0" y="546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069" y="3761593"/>
              <a:ext cx="3636645" cy="33020"/>
            </a:xfrm>
            <a:custGeom>
              <a:avLst/>
              <a:gdLst/>
              <a:ahLst/>
              <a:cxnLst/>
              <a:rect l="l" t="t" r="r" b="b"/>
              <a:pathLst>
                <a:path w="3636645" h="33020">
                  <a:moveTo>
                    <a:pt x="0" y="32805"/>
                  </a:moveTo>
                  <a:lnTo>
                    <a:pt x="3636401" y="32805"/>
                  </a:lnTo>
                  <a:lnTo>
                    <a:pt x="3636401" y="0"/>
                  </a:lnTo>
                  <a:lnTo>
                    <a:pt x="0" y="0"/>
                  </a:lnTo>
                  <a:lnTo>
                    <a:pt x="0" y="32805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91298" y="376625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3" y="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45880" y="3110324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76925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45880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8452" y="3385149"/>
              <a:ext cx="27940" cy="394335"/>
            </a:xfrm>
            <a:custGeom>
              <a:avLst/>
              <a:gdLst/>
              <a:ahLst/>
              <a:cxnLst/>
              <a:rect l="l" t="t" r="r" b="b"/>
              <a:pathLst>
                <a:path w="27939" h="394335">
                  <a:moveTo>
                    <a:pt x="0" y="393786"/>
                  </a:moveTo>
                  <a:lnTo>
                    <a:pt x="27402" y="393786"/>
                  </a:lnTo>
                  <a:lnTo>
                    <a:pt x="27402" y="0"/>
                  </a:lnTo>
                  <a:lnTo>
                    <a:pt x="0" y="0"/>
                  </a:lnTo>
                  <a:lnTo>
                    <a:pt x="0" y="393786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17595" y="3774241"/>
              <a:ext cx="8255" cy="5715"/>
            </a:xfrm>
            <a:custGeom>
              <a:avLst/>
              <a:gdLst/>
              <a:ahLst/>
              <a:cxnLst/>
              <a:rect l="l" t="t" r="r" b="b"/>
              <a:pathLst>
                <a:path w="8254" h="5714">
                  <a:moveTo>
                    <a:pt x="8120" y="0"/>
                  </a:moveTo>
                  <a:lnTo>
                    <a:pt x="8097" y="33"/>
                  </a:lnTo>
                </a:path>
                <a:path w="8254" h="5714">
                  <a:moveTo>
                    <a:pt x="37" y="5438"/>
                  </a:moveTo>
                  <a:lnTo>
                    <a:pt x="0" y="546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4069" y="3761593"/>
              <a:ext cx="3636645" cy="33020"/>
            </a:xfrm>
            <a:custGeom>
              <a:avLst/>
              <a:gdLst/>
              <a:ahLst/>
              <a:cxnLst/>
              <a:rect l="l" t="t" r="r" b="b"/>
              <a:pathLst>
                <a:path w="3636645" h="33020">
                  <a:moveTo>
                    <a:pt x="0" y="32805"/>
                  </a:moveTo>
                  <a:lnTo>
                    <a:pt x="3636401" y="32805"/>
                  </a:lnTo>
                  <a:lnTo>
                    <a:pt x="3636401" y="0"/>
                  </a:lnTo>
                  <a:lnTo>
                    <a:pt x="0" y="0"/>
                  </a:lnTo>
                  <a:lnTo>
                    <a:pt x="0" y="32805"/>
                  </a:lnTo>
                  <a:close/>
                </a:path>
              </a:pathLst>
            </a:custGeom>
            <a:solidFill>
              <a:srgbClr val="F5A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1298" y="376625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3" y="5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01160" y="750083"/>
              <a:ext cx="1489710" cy="552450"/>
            </a:xfrm>
            <a:custGeom>
              <a:avLst/>
              <a:gdLst/>
              <a:ahLst/>
              <a:cxnLst/>
              <a:rect l="l" t="t" r="r" b="b"/>
              <a:pathLst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  <a:path w="1489710" h="552450">
                  <a:moveTo>
                    <a:pt x="0" y="552102"/>
                  </a:moveTo>
                  <a:lnTo>
                    <a:pt x="744720" y="0"/>
                  </a:lnTo>
                </a:path>
                <a:path w="1489710" h="552450">
                  <a:moveTo>
                    <a:pt x="983600" y="177094"/>
                  </a:moveTo>
                  <a:lnTo>
                    <a:pt x="1489441" y="552102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1159" y="750083"/>
              <a:ext cx="1489442" cy="110420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01159" y="2047525"/>
              <a:ext cx="1489710" cy="1104265"/>
            </a:xfrm>
            <a:custGeom>
              <a:avLst/>
              <a:gdLst/>
              <a:ahLst/>
              <a:cxnLst/>
              <a:rect l="l" t="t" r="r" b="b"/>
              <a:pathLst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  <a:path w="1489710" h="1104264">
                  <a:moveTo>
                    <a:pt x="74297" y="497022"/>
                  </a:moveTo>
                  <a:lnTo>
                    <a:pt x="744720" y="0"/>
                  </a:lnTo>
                </a:path>
                <a:path w="1489710" h="1104264">
                  <a:moveTo>
                    <a:pt x="1489441" y="552103"/>
                  </a:moveTo>
                  <a:lnTo>
                    <a:pt x="1425478" y="599522"/>
                  </a:lnTo>
                </a:path>
                <a:path w="1489710" h="1104264">
                  <a:moveTo>
                    <a:pt x="744720" y="1104205"/>
                  </a:moveTo>
                  <a:lnTo>
                    <a:pt x="0" y="552103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01159" y="2047525"/>
              <a:ext cx="1489442" cy="1104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0648" y="3445582"/>
            <a:ext cx="3249295" cy="253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8FD091"/>
                </a:solidFill>
                <a:latin typeface="Arial"/>
                <a:cs typeface="Arial"/>
              </a:rPr>
              <a:t>reach a conclusion on the bird</a:t>
            </a:r>
            <a:r>
              <a:rPr sz="1500" spc="-6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8FD091"/>
                </a:solidFill>
                <a:latin typeface="Arial"/>
                <a:cs typeface="Arial"/>
              </a:rPr>
              <a:t>species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0802" y="676266"/>
            <a:ext cx="1986914" cy="16433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R="825500" algn="ctr">
              <a:lnSpc>
                <a:spcPct val="100000"/>
              </a:lnSpc>
              <a:spcBef>
                <a:spcPts val="740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looks at</a:t>
            </a:r>
            <a:r>
              <a:rPr sz="1500" spc="-8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head</a:t>
            </a:r>
            <a:endParaRPr sz="1500">
              <a:latin typeface="Arial"/>
              <a:cs typeface="Arial"/>
            </a:endParaRPr>
          </a:p>
          <a:p>
            <a:pPr marL="1012190" algn="ctr">
              <a:lnSpc>
                <a:spcPts val="1775"/>
              </a:lnSpc>
              <a:spcBef>
                <a:spcPts val="640"/>
              </a:spcBef>
            </a:pPr>
            <a:r>
              <a:rPr sz="1500" spc="-5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500" spc="-80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500">
              <a:latin typeface="Arial"/>
              <a:cs typeface="Arial"/>
            </a:endParaRPr>
          </a:p>
          <a:p>
            <a:pPr marL="1012190" algn="ctr">
              <a:lnSpc>
                <a:spcPts val="1775"/>
              </a:lnSpc>
            </a:pP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&gt; 800</a:t>
            </a:r>
            <a:r>
              <a:rPr sz="1500" spc="-50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Arial"/>
              <a:cs typeface="Arial"/>
            </a:endParaRPr>
          </a:p>
          <a:p>
            <a:pPr marR="857250" algn="ctr">
              <a:lnSpc>
                <a:spcPct val="100000"/>
              </a:lnSpc>
              <a:spcBef>
                <a:spcPts val="5"/>
              </a:spcBef>
            </a:pP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looks at</a:t>
            </a:r>
            <a:r>
              <a:rPr sz="1500" spc="-80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belly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373750" y="515439"/>
            <a:ext cx="144780" cy="2874645"/>
            <a:chOff x="2373750" y="515439"/>
            <a:chExt cx="144780" cy="2874645"/>
          </a:xfrm>
        </p:grpSpPr>
        <p:sp>
          <p:nvSpPr>
            <p:cNvPr id="36" name="object 36"/>
            <p:cNvSpPr/>
            <p:nvPr/>
          </p:nvSpPr>
          <p:spPr>
            <a:xfrm>
              <a:off x="2445880" y="515439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76925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45880" y="653464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45880" y="1812881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76925" y="1950907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45880" y="1950907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30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45880" y="3110324"/>
              <a:ext cx="0" cy="276225"/>
            </a:xfrm>
            <a:custGeom>
              <a:avLst/>
              <a:gdLst/>
              <a:ahLst/>
              <a:cxnLst/>
              <a:rect l="l" t="t" r="r" b="b"/>
              <a:pathLst>
                <a:path h="276225">
                  <a:moveTo>
                    <a:pt x="0" y="0"/>
                  </a:moveTo>
                  <a:lnTo>
                    <a:pt x="0" y="276051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76925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0" y="0"/>
                  </a:moveTo>
                  <a:lnTo>
                    <a:pt x="68955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45880" y="3248349"/>
              <a:ext cx="69215" cy="138430"/>
            </a:xfrm>
            <a:custGeom>
              <a:avLst/>
              <a:gdLst/>
              <a:ahLst/>
              <a:cxnLst/>
              <a:rect l="l" t="t" r="r" b="b"/>
              <a:pathLst>
                <a:path w="69214" h="138429">
                  <a:moveTo>
                    <a:pt x="68955" y="0"/>
                  </a:moveTo>
                  <a:lnTo>
                    <a:pt x="0" y="138025"/>
                  </a:lnTo>
                </a:path>
              </a:pathLst>
            </a:custGeom>
            <a:ln w="6349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696" y="180920"/>
            <a:ext cx="15703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/>
              <a:t>current </a:t>
            </a:r>
            <a:r>
              <a:rPr sz="1500" spc="-5" dirty="0"/>
              <a:t>traffic</a:t>
            </a:r>
            <a:r>
              <a:rPr sz="1500" spc="-70" dirty="0"/>
              <a:t> </a:t>
            </a:r>
            <a:r>
              <a:rPr sz="1500" dirty="0"/>
              <a:t>view</a:t>
            </a:r>
            <a:endParaRPr sz="1500"/>
          </a:p>
        </p:txBody>
      </p:sp>
      <p:grpSp>
        <p:nvGrpSpPr>
          <p:cNvPr id="3" name="object 3"/>
          <p:cNvGrpSpPr/>
          <p:nvPr/>
        </p:nvGrpSpPr>
        <p:grpSpPr>
          <a:xfrm>
            <a:off x="1218284" y="76200"/>
            <a:ext cx="2593975" cy="481965"/>
            <a:chOff x="1218284" y="76200"/>
            <a:chExt cx="2593975" cy="481965"/>
          </a:xfrm>
        </p:grpSpPr>
        <p:sp>
          <p:nvSpPr>
            <p:cNvPr id="4" name="object 4"/>
            <p:cNvSpPr/>
            <p:nvPr/>
          </p:nvSpPr>
          <p:spPr>
            <a:xfrm>
              <a:off x="1230984" y="88900"/>
              <a:ext cx="2568575" cy="456565"/>
            </a:xfrm>
            <a:custGeom>
              <a:avLst/>
              <a:gdLst/>
              <a:ahLst/>
              <a:cxnLst/>
              <a:rect l="l" t="t" r="r" b="b"/>
              <a:pathLst>
                <a:path w="2568575" h="456565">
                  <a:moveTo>
                    <a:pt x="23442" y="0"/>
                  </a:moveTo>
                  <a:lnTo>
                    <a:pt x="2543083" y="0"/>
                  </a:lnTo>
                  <a:lnTo>
                    <a:pt x="2552985" y="1984"/>
                  </a:lnTo>
                  <a:lnTo>
                    <a:pt x="2561072" y="7415"/>
                  </a:lnTo>
                  <a:lnTo>
                    <a:pt x="2566524" y="15515"/>
                  </a:lnTo>
                  <a:lnTo>
                    <a:pt x="2568523" y="25501"/>
                  </a:lnTo>
                  <a:lnTo>
                    <a:pt x="2568523" y="430633"/>
                  </a:lnTo>
                  <a:lnTo>
                    <a:pt x="2566514" y="440559"/>
                  </a:lnTo>
                  <a:lnTo>
                    <a:pt x="2561046" y="448665"/>
                  </a:lnTo>
                  <a:lnTo>
                    <a:pt x="2552956" y="454130"/>
                  </a:lnTo>
                  <a:lnTo>
                    <a:pt x="2543083" y="456134"/>
                  </a:lnTo>
                  <a:lnTo>
                    <a:pt x="23442" y="456134"/>
                  </a:lnTo>
                  <a:lnTo>
                    <a:pt x="13539" y="454150"/>
                  </a:lnTo>
                  <a:lnTo>
                    <a:pt x="5452" y="448718"/>
                  </a:lnTo>
                  <a:lnTo>
                    <a:pt x="0" y="440619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8156" y="147745"/>
              <a:ext cx="635000" cy="317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3136" y="3460564"/>
            <a:ext cx="19665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reach driving</a:t>
            </a:r>
            <a:r>
              <a:rPr sz="1500" spc="-75" dirty="0">
                <a:solidFill>
                  <a:srgbClr val="8FD09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8FD091"/>
                </a:solidFill>
                <a:latin typeface="Arial"/>
                <a:cs typeface="Arial"/>
              </a:rPr>
              <a:t>decisions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0830" y="3407774"/>
            <a:ext cx="24765" cy="22225"/>
          </a:xfrm>
          <a:custGeom>
            <a:avLst/>
            <a:gdLst/>
            <a:ahLst/>
            <a:cxnLst/>
            <a:rect l="l" t="t" r="r" b="b"/>
            <a:pathLst>
              <a:path w="24765" h="22225">
                <a:moveTo>
                  <a:pt x="0" y="21628"/>
                </a:moveTo>
                <a:lnTo>
                  <a:pt x="1212" y="15568"/>
                </a:lnTo>
              </a:path>
              <a:path w="24765" h="22225">
                <a:moveTo>
                  <a:pt x="6527" y="7608"/>
                </a:moveTo>
                <a:lnTo>
                  <a:pt x="6616" y="7474"/>
                </a:lnTo>
              </a:path>
              <a:path w="24765" h="22225">
                <a:moveTo>
                  <a:pt x="14482" y="2123"/>
                </a:moveTo>
                <a:lnTo>
                  <a:pt x="14652" y="2007"/>
                </a:lnTo>
              </a:path>
              <a:path w="24765" h="22225">
                <a:moveTo>
                  <a:pt x="24334" y="35"/>
                </a:moveTo>
                <a:lnTo>
                  <a:pt x="24509" y="0"/>
                </a:lnTo>
              </a:path>
            </a:pathLst>
          </a:custGeom>
          <a:ln w="25400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7633" y="3812331"/>
            <a:ext cx="2439670" cy="7620"/>
          </a:xfrm>
          <a:custGeom>
            <a:avLst/>
            <a:gdLst/>
            <a:ahLst/>
            <a:cxnLst/>
            <a:rect l="l" t="t" r="r" b="b"/>
            <a:pathLst>
              <a:path w="2439670" h="7620">
                <a:moveTo>
                  <a:pt x="-12700" y="3680"/>
                </a:moveTo>
                <a:lnTo>
                  <a:pt x="2452295" y="3680"/>
                </a:lnTo>
              </a:path>
            </a:pathLst>
          </a:custGeom>
          <a:ln w="32761">
            <a:solidFill>
              <a:srgbClr val="F5A6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87839" y="1086697"/>
            <a:ext cx="980440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75"/>
              </a:lnSpc>
              <a:spcBef>
                <a:spcPts val="100"/>
              </a:spcBef>
            </a:pP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house</a:t>
            </a:r>
            <a:r>
              <a:rPr sz="1500" spc="-75" dirty="0">
                <a:solidFill>
                  <a:srgbClr val="F9B42D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9B42D"/>
                </a:solidFill>
                <a:latin typeface="Arial"/>
                <a:cs typeface="Arial"/>
              </a:rPr>
              <a:t>area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775"/>
              </a:lnSpc>
            </a:pP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&gt; 800</a:t>
            </a:r>
            <a:r>
              <a:rPr sz="1500" spc="-45" dirty="0">
                <a:solidFill>
                  <a:srgbClr val="5C5C5C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C5C5C"/>
                </a:solidFill>
                <a:latin typeface="Arial"/>
                <a:cs typeface="Arial"/>
              </a:rPr>
              <a:t>sq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00382" y="754683"/>
            <a:ext cx="1526540" cy="2443480"/>
            <a:chOff x="1700382" y="754683"/>
            <a:chExt cx="1526540" cy="2443480"/>
          </a:xfrm>
        </p:grpSpPr>
        <p:sp>
          <p:nvSpPr>
            <p:cNvPr id="11" name="object 11"/>
            <p:cNvSpPr/>
            <p:nvPr/>
          </p:nvSpPr>
          <p:spPr>
            <a:xfrm>
              <a:off x="1713082" y="767383"/>
              <a:ext cx="1501140" cy="556260"/>
            </a:xfrm>
            <a:custGeom>
              <a:avLst/>
              <a:gdLst/>
              <a:ahLst/>
              <a:cxnLst/>
              <a:rect l="l" t="t" r="r" b="b"/>
              <a:pathLst>
                <a:path w="1501139" h="556260">
                  <a:moveTo>
                    <a:pt x="0" y="555871"/>
                  </a:moveTo>
                  <a:lnTo>
                    <a:pt x="750281" y="0"/>
                  </a:lnTo>
                </a:path>
                <a:path w="1501139" h="556260">
                  <a:moveTo>
                    <a:pt x="768891" y="13787"/>
                  </a:moveTo>
                  <a:lnTo>
                    <a:pt x="1500563" y="555871"/>
                  </a:lnTo>
                </a:path>
                <a:path w="1501139" h="556260">
                  <a:moveTo>
                    <a:pt x="0" y="555871"/>
                  </a:moveTo>
                  <a:lnTo>
                    <a:pt x="750281" y="0"/>
                  </a:lnTo>
                </a:path>
                <a:path w="1501139" h="556260">
                  <a:moveTo>
                    <a:pt x="768891" y="13787"/>
                  </a:moveTo>
                  <a:lnTo>
                    <a:pt x="1500563" y="55587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13082" y="767383"/>
              <a:ext cx="1500563" cy="11117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13082" y="2073681"/>
              <a:ext cx="1501140" cy="1111885"/>
            </a:xfrm>
            <a:custGeom>
              <a:avLst/>
              <a:gdLst/>
              <a:ahLst/>
              <a:cxnLst/>
              <a:rect l="l" t="t" r="r" b="b"/>
              <a:pathLst>
                <a:path w="1501139" h="1111885">
                  <a:moveTo>
                    <a:pt x="667408" y="61399"/>
                  </a:moveTo>
                  <a:lnTo>
                    <a:pt x="750281" y="0"/>
                  </a:lnTo>
                </a:path>
                <a:path w="1501139" h="1111885">
                  <a:moveTo>
                    <a:pt x="667408" y="61399"/>
                  </a:moveTo>
                  <a:lnTo>
                    <a:pt x="750281" y="0"/>
                  </a:lnTo>
                </a:path>
                <a:path w="1501139" h="1111885">
                  <a:moveTo>
                    <a:pt x="1500563" y="555871"/>
                  </a:moveTo>
                  <a:lnTo>
                    <a:pt x="750281" y="1111743"/>
                  </a:lnTo>
                  <a:lnTo>
                    <a:pt x="0" y="555871"/>
                  </a:lnTo>
                </a:path>
              </a:pathLst>
            </a:custGeom>
            <a:ln w="2540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0382" y="2073681"/>
              <a:ext cx="1525963" cy="11244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4757" y="774851"/>
            <a:ext cx="891540" cy="476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33985">
              <a:lnSpc>
                <a:spcPts val="1750"/>
              </a:lnSpc>
              <a:spcBef>
                <a:spcPts val="200"/>
              </a:spcBef>
            </a:pP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detec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ed 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traffic</a:t>
            </a:r>
            <a:r>
              <a:rPr sz="1500" spc="-8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sign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0651" y="2091576"/>
            <a:ext cx="1146175" cy="47688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87985">
              <a:lnSpc>
                <a:spcPts val="1750"/>
              </a:lnSpc>
              <a:spcBef>
                <a:spcPts val="200"/>
              </a:spcBef>
            </a:pP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detec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ed  </a:t>
            </a:r>
            <a:r>
              <a:rPr sz="1500" spc="-5" dirty="0">
                <a:solidFill>
                  <a:srgbClr val="ABABAB"/>
                </a:solidFill>
                <a:latin typeface="Arial"/>
                <a:cs typeface="Arial"/>
              </a:rPr>
              <a:t>traffic</a:t>
            </a:r>
            <a:r>
              <a:rPr sz="1500" spc="-85" dirty="0">
                <a:solidFill>
                  <a:srgbClr val="ABABAB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ABABAB"/>
                </a:solidFill>
                <a:latin typeface="Arial"/>
                <a:cs typeface="Arial"/>
              </a:rPr>
              <a:t>objects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390719" y="531136"/>
            <a:ext cx="145415" cy="2894330"/>
            <a:chOff x="2390719" y="531136"/>
            <a:chExt cx="145415" cy="2894330"/>
          </a:xfrm>
        </p:grpSpPr>
        <p:sp>
          <p:nvSpPr>
            <p:cNvPr id="18" name="object 18"/>
            <p:cNvSpPr/>
            <p:nvPr/>
          </p:nvSpPr>
          <p:spPr>
            <a:xfrm>
              <a:off x="2463365" y="531136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30">
                  <a:moveTo>
                    <a:pt x="0" y="0"/>
                  </a:moveTo>
                  <a:lnTo>
                    <a:pt x="0" y="27793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93894" y="670105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5">
                  <a:moveTo>
                    <a:pt x="0" y="0"/>
                  </a:moveTo>
                  <a:lnTo>
                    <a:pt x="6947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63364" y="670105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5">
                  <a:moveTo>
                    <a:pt x="69470" y="0"/>
                  </a:moveTo>
                  <a:lnTo>
                    <a:pt x="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63365" y="1837436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30">
                  <a:moveTo>
                    <a:pt x="0" y="0"/>
                  </a:moveTo>
                  <a:lnTo>
                    <a:pt x="0" y="27793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93894" y="1976404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0" y="0"/>
                  </a:moveTo>
                  <a:lnTo>
                    <a:pt x="6947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63364" y="1976404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69470" y="0"/>
                  </a:moveTo>
                  <a:lnTo>
                    <a:pt x="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3365" y="3143734"/>
              <a:ext cx="0" cy="278130"/>
            </a:xfrm>
            <a:custGeom>
              <a:avLst/>
              <a:gdLst/>
              <a:ahLst/>
              <a:cxnLst/>
              <a:rect l="l" t="t" r="r" b="b"/>
              <a:pathLst>
                <a:path h="278129">
                  <a:moveTo>
                    <a:pt x="0" y="0"/>
                  </a:moveTo>
                  <a:lnTo>
                    <a:pt x="0" y="277935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93894" y="3282702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0" y="0"/>
                  </a:moveTo>
                  <a:lnTo>
                    <a:pt x="6947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63364" y="3282702"/>
              <a:ext cx="69850" cy="139065"/>
            </a:xfrm>
            <a:custGeom>
              <a:avLst/>
              <a:gdLst/>
              <a:ahLst/>
              <a:cxnLst/>
              <a:rect l="l" t="t" r="r" b="b"/>
              <a:pathLst>
                <a:path w="69850" h="139064">
                  <a:moveTo>
                    <a:pt x="69470" y="0"/>
                  </a:moveTo>
                  <a:lnTo>
                    <a:pt x="0" y="138967"/>
                  </a:lnTo>
                </a:path>
              </a:pathLst>
            </a:custGeom>
            <a:ln w="6350">
              <a:solidFill>
                <a:srgbClr val="F5A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0">
            <a:extLst>
              <a:ext uri="{FF2B5EF4-FFF2-40B4-BE49-F238E27FC236}">
                <a16:creationId xmlns:a16="http://schemas.microsoft.com/office/drawing/2014/main" id="{E1C2AAB2-2379-4A4B-8C3C-058DA4C199E2}"/>
              </a:ext>
            </a:extLst>
          </p:cNvPr>
          <p:cNvSpPr/>
          <p:nvPr/>
        </p:nvSpPr>
        <p:spPr>
          <a:xfrm>
            <a:off x="-76200" y="-38100"/>
            <a:ext cx="5181600" cy="3924300"/>
          </a:xfrm>
          <a:custGeom>
            <a:avLst/>
            <a:gdLst/>
            <a:ahLst/>
            <a:cxnLst/>
            <a:rect l="l" t="t" r="r" b="b"/>
            <a:pathLst>
              <a:path w="3056890" h="1129030">
                <a:moveTo>
                  <a:pt x="3056802" y="0"/>
                </a:moveTo>
                <a:lnTo>
                  <a:pt x="0" y="0"/>
                </a:lnTo>
                <a:lnTo>
                  <a:pt x="0" y="1128683"/>
                </a:lnTo>
                <a:lnTo>
                  <a:pt x="3056802" y="1128683"/>
                </a:lnTo>
                <a:lnTo>
                  <a:pt x="3056802" y="0"/>
                </a:lnTo>
                <a:close/>
              </a:path>
            </a:pathLst>
          </a:custGeom>
          <a:solidFill>
            <a:srgbClr val="4A90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B10172-6A2E-8149-9424-1E56F3D2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4" y="362769"/>
            <a:ext cx="4455911" cy="221599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1. Supplementary Information</a:t>
            </a:r>
            <a:br>
              <a:rPr lang="en-US" sz="2400" b="1" dirty="0">
                <a:solidFill>
                  <a:schemeClr val="bg1"/>
                </a:solidFill>
              </a:rPr>
            </a:b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1.1 Input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1.2 Output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1.3 Dataset</a:t>
            </a:r>
            <a:br>
              <a:rPr lang="en-US" sz="2400" b="1" dirty="0">
                <a:solidFill>
                  <a:srgbClr val="376AA8"/>
                </a:solidFill>
              </a:rPr>
            </a:br>
            <a:r>
              <a:rPr lang="en-US" sz="2400" b="1" dirty="0">
                <a:solidFill>
                  <a:srgbClr val="376AA8"/>
                </a:solidFill>
              </a:rPr>
              <a:t>1.4 Performance</a:t>
            </a:r>
            <a:endParaRPr lang="en-US" sz="2400" dirty="0">
              <a:solidFill>
                <a:srgbClr val="376A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465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2286</Words>
  <Application>Microsoft Macintosh PowerPoint</Application>
  <PresentationFormat>Custom</PresentationFormat>
  <Paragraphs>479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Arial-BoldItalicMT</vt:lpstr>
      <vt:lpstr>Arial</vt:lpstr>
      <vt:lpstr>Calibri</vt:lpstr>
      <vt:lpstr>Lucida Grande</vt:lpstr>
      <vt:lpstr>Times New Roman</vt:lpstr>
      <vt:lpstr>Office Theme</vt:lpstr>
      <vt:lpstr>12 End-User-Friendly Explanatory Forms  Prototype Design Template  based on EUCA: End-User-Centered Explainable AI Framework  </vt:lpstr>
      <vt:lpstr>PowerPoint Presentation</vt:lpstr>
      <vt:lpstr>1. Supplementary Information  1.1 Input 1.2 Output 1.3 Dataset 1.4 Performance</vt:lpstr>
      <vt:lpstr>The features of your current input:</vt:lpstr>
      <vt:lpstr>The features of your own house</vt:lpstr>
      <vt:lpstr>The data from your health records  used for prediction:</vt:lpstr>
      <vt:lpstr>The image you uploaded:</vt:lpstr>
      <vt:lpstr>Current traffic view:</vt:lpstr>
      <vt:lpstr>1. Supplementary Information  1.1 Input 1.2 Output 1.3 Dataset 1.4 Performance</vt:lpstr>
      <vt:lpstr>AI’s Decisions:</vt:lpstr>
      <vt:lpstr>The current decisions, and their  percentage in the training dataset  where the AI learns from</vt:lpstr>
      <vt:lpstr>Your chance of getting diabetes  within the next year is:</vt:lpstr>
      <vt:lpstr>PowerPoint Presentation</vt:lpstr>
      <vt:lpstr>80 % with a certainty of 90%</vt:lpstr>
      <vt:lpstr>$ 650,000 with certainty of 90%</vt:lpstr>
      <vt:lpstr>The image you uploaded is  recognized as:</vt:lpstr>
      <vt:lpstr>Driving decisions under the current  traffic:</vt:lpstr>
      <vt:lpstr>The three most likely bird according to  your uploaded image, and their  percentage in the training dataset  where the AI learns from</vt:lpstr>
      <vt:lpstr>The current driving decisions, and their  percentage in the training dataset  where the self-driving car learns from</vt:lpstr>
      <vt:lpstr>1. Supplementary Information  1.1 Input 1.2 Output 1.3 Dataset 1.4 Performance</vt:lpstr>
      <vt:lpstr>PowerPoint Presentation</vt:lpstr>
      <vt:lpstr>PowerPoint Presentation</vt:lpstr>
      <vt:lpstr>Distribution of predicted diabetes risk</vt:lpstr>
      <vt:lpstr>Distribution of predicted diabetes risk</vt:lpstr>
      <vt:lpstr>1. Supplementary Information  1.1 Input 1.2 Output 1.3 Dataset 1.4 Performance</vt:lpstr>
      <vt:lpstr>Overall performance of the AI :</vt:lpstr>
      <vt:lpstr>Overall performance of the  AI bird recognition tool:</vt:lpstr>
      <vt:lpstr>Overall performance of the  autonomous driving mode:</vt:lpstr>
      <vt:lpstr>The performance of the AI tool  to predict diabetes risk</vt:lpstr>
      <vt:lpstr>The performance of the  AI house precdiction tool</vt:lpstr>
      <vt:lpstr>2. Feature-based explanation  2.1 Feature Attribute  2.2 Feature Shape 2.3 Feature Interaction </vt:lpstr>
      <vt:lpstr>How important is each feature to the result:</vt:lpstr>
      <vt:lpstr>PowerPoint Presentation</vt:lpstr>
      <vt:lpstr>PowerPoint Presentation</vt:lpstr>
      <vt:lpstr>PowerPoint Presentation</vt:lpstr>
      <vt:lpstr>PowerPoint Presentation</vt:lpstr>
      <vt:lpstr>Important regions (highlighted)  for AI’s bird recognization:</vt:lpstr>
      <vt:lpstr>Important regions (highlighted)  for AI’s bird recognization:</vt:lpstr>
      <vt:lpstr>Important objects detected for the self-driving car’s judgement:</vt:lpstr>
      <vt:lpstr>Important objects detected for the self-driving car’s judgement:</vt:lpstr>
      <vt:lpstr>2. Feature-based explanation  2.1 Feature Attribute  2.2 Feature Shape 2.3 Feature Interaction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Feature-based explanation  2.1 Feature Attribute  2.2 Feature Shape 2.3 Feature Interaction </vt:lpstr>
      <vt:lpstr>PowerPoint Presentation</vt:lpstr>
      <vt:lpstr>PowerPoint Presentation</vt:lpstr>
      <vt:lpstr>PowerPoint Presentation</vt:lpstr>
      <vt:lpstr>3. Example-based explanation  3.1 Similar Example  3.2 Typical Example 3.3 Counterfactual Example </vt:lpstr>
      <vt:lpstr>PowerPoint Presentation</vt:lpstr>
      <vt:lpstr>The houses of similar features as yours</vt:lpstr>
      <vt:lpstr>PowerPoint Presentation</vt:lpstr>
      <vt:lpstr>Similar images to the one you uploaded:</vt:lpstr>
      <vt:lpstr>Similar traffic conditions as the current  one, from the dataset to train the self-  driving car:</vt:lpstr>
      <vt:lpstr>3. Example-based explanation  3.1 Similar Example  3.2 Typical Example 3.3 Counterfactual Example </vt:lpstr>
      <vt:lpstr>PowerPoint Presentation</vt:lpstr>
      <vt:lpstr>The houses of similar price as yours</vt:lpstr>
      <vt:lpstr>PowerPoint Presentation</vt:lpstr>
      <vt:lpstr>The three most likely bird according to your  uploaded image, and typical examples</vt:lpstr>
      <vt:lpstr>Typical traffic conditions to reach the  self-driving car’s current decison:</vt:lpstr>
      <vt:lpstr>3. Example-based explanation  3.1 Similar Example  3.2 Typical Example 3.3 Counterfactual Example </vt:lpstr>
      <vt:lpstr>If one of your input features had changed to the  following value, your predicted outcome would  have increased by 20%:</vt:lpstr>
      <vt:lpstr>If the feature of your house had changed to the  following feature,</vt:lpstr>
      <vt:lpstr>If your health data had changed to the following,  your diabetes risk would have decreased by 20%:</vt:lpstr>
      <vt:lpstr>highlight different regions Bird B</vt:lpstr>
      <vt:lpstr>&gt;&gt; progressive transition &gt;&gt; Bird B</vt:lpstr>
      <vt:lpstr>4. Rule-based explanation  4.1 Decision Rules  4.2 Decision Tree 4.3 Decision 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distance to  school,  parks</vt:lpstr>
      <vt:lpstr>body  weight</vt:lpstr>
      <vt:lpstr>4. Rule-based explanation  4.1 Decision Rules  4.2 Decision Tree 4.3 Decision Flowchart</vt:lpstr>
      <vt:lpstr>Feature 1</vt:lpstr>
      <vt:lpstr>≤ 800 sq 800-900 sq</vt:lpstr>
      <vt:lpstr>normal</vt:lpstr>
      <vt:lpstr>an uploaded image</vt:lpstr>
      <vt:lpstr>current traffic view</vt:lpstr>
      <vt:lpstr>4. Rule-based explanation  4.1 Decision Rules  4.2 Decision Tree 4.3 Decision Flowchart</vt:lpstr>
      <vt:lpstr>Input data</vt:lpstr>
      <vt:lpstr>A house to sell</vt:lpstr>
      <vt:lpstr>A patient’s health record</vt:lpstr>
      <vt:lpstr>an uploaded image</vt:lpstr>
      <vt:lpstr>current traffic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Weina Jin</cp:lastModifiedBy>
  <cp:revision>7</cp:revision>
  <dcterms:created xsi:type="dcterms:W3CDTF">2020-11-13T19:35:28Z</dcterms:created>
  <dcterms:modified xsi:type="dcterms:W3CDTF">2021-04-17T16:20:58Z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2020-11-13T00:00:00Z</vt:filetime>
  </property>
  <property fmtid="{D5CDD505-2E9C-101B-9397-08002B2CF9AE}" pid="3" name="LastSaved">
    <vt:filetime>2020-11-13T00:00:00Z</vt:filetime>
  </property>
</Properties>
</file>